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1" r:id="rId14"/>
    <p:sldId id="275" r:id="rId15"/>
    <p:sldId id="276" r:id="rId16"/>
    <p:sldId id="277" r:id="rId17"/>
    <p:sldId id="278" r:id="rId18"/>
    <p:sldId id="279" r:id="rId19"/>
    <p:sldId id="280" r:id="rId20"/>
    <p:sldId id="281" r:id="rId21"/>
    <p:sldId id="282" r:id="rId22"/>
    <p:sldId id="283" r:id="rId23"/>
    <p:sldId id="284" r:id="rId24"/>
    <p:sldId id="289" r:id="rId25"/>
    <p:sldId id="290" r:id="rId26"/>
    <p:sldId id="291" r:id="rId27"/>
    <p:sldId id="285" r:id="rId28"/>
    <p:sldId id="286" r:id="rId29"/>
    <p:sldId id="287" r:id="rId30"/>
    <p:sldId id="288" r:id="rId31"/>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660"/>
  </p:normalViewPr>
  <p:slideViewPr>
    <p:cSldViewPr>
      <p:cViewPr varScale="1">
        <p:scale>
          <a:sx n="68" d="100"/>
          <a:sy n="68" d="100"/>
        </p:scale>
        <p:origin x="141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B83FB-908F-4416-8BCE-DCA29F15147D}" type="datetimeFigureOut">
              <a:rPr lang="pt-PT" smtClean="0"/>
              <a:t>20/01/2019</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1DE93-7BB4-49BF-92ED-FE26DF4A5703}" type="slidenum">
              <a:rPr lang="pt-PT" smtClean="0"/>
              <a:t>‹nº›</a:t>
            </a:fld>
            <a:endParaRPr lang="pt-PT"/>
          </a:p>
        </p:txBody>
      </p:sp>
    </p:spTree>
    <p:extLst>
      <p:ext uri="{BB962C8B-B14F-4D97-AF65-F5344CB8AC3E}">
        <p14:creationId xmlns:p14="http://schemas.microsoft.com/office/powerpoint/2010/main" val="2570000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0AE1DE93-7BB4-49BF-92ED-FE26DF4A5703}" type="slidenum">
              <a:rPr lang="pt-PT" smtClean="0"/>
              <a:t>19</a:t>
            </a:fld>
            <a:endParaRPr lang="pt-PT"/>
          </a:p>
        </p:txBody>
      </p:sp>
    </p:spTree>
    <p:extLst>
      <p:ext uri="{BB962C8B-B14F-4D97-AF65-F5344CB8AC3E}">
        <p14:creationId xmlns:p14="http://schemas.microsoft.com/office/powerpoint/2010/main" val="10736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sp>
        <p:nvSpPr>
          <p:cNvPr id="4" name="Marcador de Posição da Data 3"/>
          <p:cNvSpPr>
            <a:spLocks noGrp="1"/>
          </p:cNvSpPr>
          <p:nvPr>
            <p:ph type="dt" sz="half" idx="10"/>
          </p:nvPr>
        </p:nvSpPr>
        <p:spPr/>
        <p:txBody>
          <a:bodyPr/>
          <a:lstStyle/>
          <a:p>
            <a:fld id="{26D487D1-01EB-4D27-929F-AE1EC82CAFD4}" type="datetimeFigureOut">
              <a:rPr lang="pt-PT" smtClean="0"/>
              <a:t>20/01/2019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854F557-96ED-42DE-9F3E-5AB34A1A75D0}" type="slidenum">
              <a:rPr lang="pt-PT" smtClean="0"/>
              <a:t>‹nº›</a:t>
            </a:fld>
            <a:endParaRPr lang="pt-PT"/>
          </a:p>
        </p:txBody>
      </p:sp>
    </p:spTree>
    <p:extLst>
      <p:ext uri="{BB962C8B-B14F-4D97-AF65-F5344CB8AC3E}">
        <p14:creationId xmlns:p14="http://schemas.microsoft.com/office/powerpoint/2010/main" val="1628684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26D487D1-01EB-4D27-929F-AE1EC82CAFD4}" type="datetimeFigureOut">
              <a:rPr lang="pt-PT" smtClean="0"/>
              <a:t>20/01/2019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854F557-96ED-42DE-9F3E-5AB34A1A75D0}" type="slidenum">
              <a:rPr lang="pt-PT" smtClean="0"/>
              <a:t>‹nº›</a:t>
            </a:fld>
            <a:endParaRPr lang="pt-PT"/>
          </a:p>
        </p:txBody>
      </p:sp>
    </p:spTree>
    <p:extLst>
      <p:ext uri="{BB962C8B-B14F-4D97-AF65-F5344CB8AC3E}">
        <p14:creationId xmlns:p14="http://schemas.microsoft.com/office/powerpoint/2010/main" val="2834664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26D487D1-01EB-4D27-929F-AE1EC82CAFD4}" type="datetimeFigureOut">
              <a:rPr lang="pt-PT" smtClean="0"/>
              <a:t>20/01/2019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854F557-96ED-42DE-9F3E-5AB34A1A75D0}" type="slidenum">
              <a:rPr lang="pt-PT" smtClean="0"/>
              <a:t>‹nº›</a:t>
            </a:fld>
            <a:endParaRPr lang="pt-PT"/>
          </a:p>
        </p:txBody>
      </p:sp>
    </p:spTree>
    <p:extLst>
      <p:ext uri="{BB962C8B-B14F-4D97-AF65-F5344CB8AC3E}">
        <p14:creationId xmlns:p14="http://schemas.microsoft.com/office/powerpoint/2010/main" val="416359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26D487D1-01EB-4D27-929F-AE1EC82CAFD4}" type="datetimeFigureOut">
              <a:rPr lang="pt-PT" smtClean="0"/>
              <a:t>20/01/2019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854F557-96ED-42DE-9F3E-5AB34A1A75D0}" type="slidenum">
              <a:rPr lang="pt-PT" smtClean="0"/>
              <a:t>‹nº›</a:t>
            </a:fld>
            <a:endParaRPr lang="pt-PT"/>
          </a:p>
        </p:txBody>
      </p:sp>
    </p:spTree>
    <p:extLst>
      <p:ext uri="{BB962C8B-B14F-4D97-AF65-F5344CB8AC3E}">
        <p14:creationId xmlns:p14="http://schemas.microsoft.com/office/powerpoint/2010/main" val="129969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26D487D1-01EB-4D27-929F-AE1EC82CAFD4}" type="datetimeFigureOut">
              <a:rPr lang="pt-PT" smtClean="0"/>
              <a:t>20/01/2019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854F557-96ED-42DE-9F3E-5AB34A1A75D0}" type="slidenum">
              <a:rPr lang="pt-PT" smtClean="0"/>
              <a:t>‹nº›</a:t>
            </a:fld>
            <a:endParaRPr lang="pt-PT"/>
          </a:p>
        </p:txBody>
      </p:sp>
    </p:spTree>
    <p:extLst>
      <p:ext uri="{BB962C8B-B14F-4D97-AF65-F5344CB8AC3E}">
        <p14:creationId xmlns:p14="http://schemas.microsoft.com/office/powerpoint/2010/main" val="325792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26D487D1-01EB-4D27-929F-AE1EC82CAFD4}" type="datetimeFigureOut">
              <a:rPr lang="pt-PT" smtClean="0"/>
              <a:t>20/01/2019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2854F557-96ED-42DE-9F3E-5AB34A1A75D0}" type="slidenum">
              <a:rPr lang="pt-PT" smtClean="0"/>
              <a:t>‹nº›</a:t>
            </a:fld>
            <a:endParaRPr lang="pt-PT"/>
          </a:p>
        </p:txBody>
      </p:sp>
    </p:spTree>
    <p:extLst>
      <p:ext uri="{BB962C8B-B14F-4D97-AF65-F5344CB8AC3E}">
        <p14:creationId xmlns:p14="http://schemas.microsoft.com/office/powerpoint/2010/main" val="2699309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26D487D1-01EB-4D27-929F-AE1EC82CAFD4}" type="datetimeFigureOut">
              <a:rPr lang="pt-PT" smtClean="0"/>
              <a:t>20/01/2019</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2854F557-96ED-42DE-9F3E-5AB34A1A75D0}" type="slidenum">
              <a:rPr lang="pt-PT" smtClean="0"/>
              <a:t>‹nº›</a:t>
            </a:fld>
            <a:endParaRPr lang="pt-PT"/>
          </a:p>
        </p:txBody>
      </p:sp>
    </p:spTree>
    <p:extLst>
      <p:ext uri="{BB962C8B-B14F-4D97-AF65-F5344CB8AC3E}">
        <p14:creationId xmlns:p14="http://schemas.microsoft.com/office/powerpoint/2010/main" val="534217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26D487D1-01EB-4D27-929F-AE1EC82CAFD4}" type="datetimeFigureOut">
              <a:rPr lang="pt-PT" smtClean="0"/>
              <a:t>20/01/2019</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2854F557-96ED-42DE-9F3E-5AB34A1A75D0}" type="slidenum">
              <a:rPr lang="pt-PT" smtClean="0"/>
              <a:t>‹nº›</a:t>
            </a:fld>
            <a:endParaRPr lang="pt-PT"/>
          </a:p>
        </p:txBody>
      </p:sp>
    </p:spTree>
    <p:extLst>
      <p:ext uri="{BB962C8B-B14F-4D97-AF65-F5344CB8AC3E}">
        <p14:creationId xmlns:p14="http://schemas.microsoft.com/office/powerpoint/2010/main" val="170405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26D487D1-01EB-4D27-929F-AE1EC82CAFD4}" type="datetimeFigureOut">
              <a:rPr lang="pt-PT" smtClean="0"/>
              <a:t>20/01/2019</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2854F557-96ED-42DE-9F3E-5AB34A1A75D0}" type="slidenum">
              <a:rPr lang="pt-PT" smtClean="0"/>
              <a:t>‹nº›</a:t>
            </a:fld>
            <a:endParaRPr lang="pt-PT"/>
          </a:p>
        </p:txBody>
      </p:sp>
    </p:spTree>
    <p:extLst>
      <p:ext uri="{BB962C8B-B14F-4D97-AF65-F5344CB8AC3E}">
        <p14:creationId xmlns:p14="http://schemas.microsoft.com/office/powerpoint/2010/main" val="136576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26D487D1-01EB-4D27-929F-AE1EC82CAFD4}" type="datetimeFigureOut">
              <a:rPr lang="pt-PT" smtClean="0"/>
              <a:t>20/01/2019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2854F557-96ED-42DE-9F3E-5AB34A1A75D0}" type="slidenum">
              <a:rPr lang="pt-PT" smtClean="0"/>
              <a:t>‹nº›</a:t>
            </a:fld>
            <a:endParaRPr lang="pt-PT"/>
          </a:p>
        </p:txBody>
      </p:sp>
    </p:spTree>
    <p:extLst>
      <p:ext uri="{BB962C8B-B14F-4D97-AF65-F5344CB8AC3E}">
        <p14:creationId xmlns:p14="http://schemas.microsoft.com/office/powerpoint/2010/main" val="4203447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26D487D1-01EB-4D27-929F-AE1EC82CAFD4}" type="datetimeFigureOut">
              <a:rPr lang="pt-PT" smtClean="0"/>
              <a:t>20/01/2019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2854F557-96ED-42DE-9F3E-5AB34A1A75D0}" type="slidenum">
              <a:rPr lang="pt-PT" smtClean="0"/>
              <a:t>‹nº›</a:t>
            </a:fld>
            <a:endParaRPr lang="pt-PT"/>
          </a:p>
        </p:txBody>
      </p:sp>
    </p:spTree>
    <p:extLst>
      <p:ext uri="{BB962C8B-B14F-4D97-AF65-F5344CB8AC3E}">
        <p14:creationId xmlns:p14="http://schemas.microsoft.com/office/powerpoint/2010/main" val="308092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487D1-01EB-4D27-929F-AE1EC82CAFD4}" type="datetimeFigureOut">
              <a:rPr lang="pt-PT" smtClean="0"/>
              <a:t>20/01/2019</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4F557-96ED-42DE-9F3E-5AB34A1A75D0}" type="slidenum">
              <a:rPr lang="pt-PT" smtClean="0"/>
              <a:t>‹nº›</a:t>
            </a:fld>
            <a:endParaRPr lang="pt-PT"/>
          </a:p>
        </p:txBody>
      </p:sp>
    </p:spTree>
    <p:extLst>
      <p:ext uri="{BB962C8B-B14F-4D97-AF65-F5344CB8AC3E}">
        <p14:creationId xmlns:p14="http://schemas.microsoft.com/office/powerpoint/2010/main" val="1022434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ctrTitle"/>
          </p:nvPr>
        </p:nvSpPr>
        <p:spPr>
          <a:xfrm>
            <a:off x="685800" y="1600200"/>
            <a:ext cx="7772400" cy="1828800"/>
          </a:xfrm>
        </p:spPr>
        <p:txBody>
          <a:bodyPr>
            <a:normAutofit fontScale="90000"/>
          </a:bodyPr>
          <a:lstStyle/>
          <a:p>
            <a:pPr lvl="0"/>
            <a:r>
              <a:rPr lang="pt-PT" sz="3200" b="1" dirty="0">
                <a:solidFill>
                  <a:srgbClr val="0000FF"/>
                </a:solidFill>
              </a:rPr>
              <a:t>Escola Básica 2/3 Rainha Santa Isabel</a:t>
            </a:r>
            <a:br>
              <a:rPr lang="pt-PT" sz="3200" b="1" dirty="0">
                <a:solidFill>
                  <a:srgbClr val="0000FF"/>
                </a:solidFill>
              </a:rPr>
            </a:br>
            <a:r>
              <a:rPr lang="pt-PT" sz="3200" b="1" dirty="0">
                <a:solidFill>
                  <a:srgbClr val="0000FF"/>
                </a:solidFill>
              </a:rPr>
              <a:t>Portugal</a:t>
            </a:r>
            <a:br>
              <a:rPr lang="pt-PT" sz="3200" b="1" dirty="0">
                <a:solidFill>
                  <a:srgbClr val="0000FF"/>
                </a:solidFill>
              </a:rPr>
            </a:br>
            <a:br>
              <a:rPr lang="pt-PT" sz="3200" b="1" dirty="0">
                <a:solidFill>
                  <a:srgbClr val="0000FF"/>
                </a:solidFill>
              </a:rPr>
            </a:br>
            <a:r>
              <a:rPr lang="es-ES" sz="3200" b="1" dirty="0"/>
              <a:t>POSTER TIME</a:t>
            </a:r>
            <a:endParaRPr lang="pt-PT" sz="3200" b="1" dirty="0">
              <a:solidFill>
                <a:srgbClr val="0000FF"/>
              </a:solidFill>
            </a:endParaRPr>
          </a:p>
        </p:txBody>
      </p:sp>
      <p:sp>
        <p:nvSpPr>
          <p:cNvPr id="3" name="Subtítulo 2"/>
          <p:cNvSpPr txBox="1">
            <a:spLocks noGrp="1"/>
          </p:cNvSpPr>
          <p:nvPr>
            <p:ph type="subTitle" idx="1"/>
          </p:nvPr>
        </p:nvSpPr>
        <p:spPr>
          <a:xfrm>
            <a:off x="1331640" y="3861044"/>
            <a:ext cx="6400800" cy="1473198"/>
          </a:xfrm>
        </p:spPr>
        <p:txBody>
          <a:bodyPr>
            <a:normAutofit fontScale="85000" lnSpcReduction="10000"/>
          </a:bodyPr>
          <a:lstStyle/>
          <a:p>
            <a:pPr lvl="0"/>
            <a:r>
              <a:rPr lang="pt-PT" b="1">
                <a:solidFill>
                  <a:srgbClr val="0000FF"/>
                </a:solidFill>
                <a:latin typeface="Arial Black" pitchFamily="34"/>
              </a:rPr>
              <a:t>Welcoming  Diversity at School</a:t>
            </a:r>
          </a:p>
          <a:p>
            <a:pPr lvl="0"/>
            <a:endParaRPr lang="pt-PT" b="1">
              <a:solidFill>
                <a:srgbClr val="FFFF00"/>
              </a:solidFill>
              <a:latin typeface="Arial Black" pitchFamily="34"/>
            </a:endParaRPr>
          </a:p>
          <a:p>
            <a:pPr lvl="0"/>
            <a:r>
              <a:rPr lang="pt-PT" b="1">
                <a:solidFill>
                  <a:srgbClr val="0033CC"/>
                </a:solidFill>
                <a:latin typeface="Arial Black" pitchFamily="34"/>
              </a:rPr>
              <a:t>Erasmus + Project 2017-2019</a:t>
            </a:r>
          </a:p>
        </p:txBody>
      </p:sp>
      <p:pic>
        <p:nvPicPr>
          <p:cNvPr id="4" name="Picture 2" descr="logo cor horizontal"/>
          <p:cNvPicPr>
            <a:picLocks noChangeAspect="1"/>
          </p:cNvPicPr>
          <p:nvPr/>
        </p:nvPicPr>
        <p:blipFill>
          <a:blip r:embed="rId2"/>
          <a:srcRect/>
          <a:stretch>
            <a:fillRect/>
          </a:stretch>
        </p:blipFill>
        <p:spPr>
          <a:xfrm>
            <a:off x="251524" y="260649"/>
            <a:ext cx="2880314" cy="870490"/>
          </a:xfrm>
          <a:prstGeom prst="rect">
            <a:avLst/>
          </a:prstGeom>
          <a:noFill/>
          <a:ln>
            <a:noFill/>
          </a:ln>
        </p:spPr>
      </p:pic>
      <p:pic>
        <p:nvPicPr>
          <p:cNvPr id="5" name="Picture 3"/>
          <p:cNvPicPr>
            <a:picLocks noChangeAspect="1"/>
          </p:cNvPicPr>
          <p:nvPr/>
        </p:nvPicPr>
        <p:blipFill>
          <a:blip r:embed="rId3"/>
          <a:srcRect/>
          <a:stretch>
            <a:fillRect/>
          </a:stretch>
        </p:blipFill>
        <p:spPr>
          <a:xfrm>
            <a:off x="0" y="6051938"/>
            <a:ext cx="2815830" cy="806061"/>
          </a:xfrm>
          <a:prstGeom prst="rect">
            <a:avLst/>
          </a:prstGeom>
          <a:noFill/>
          <a:ln>
            <a:noFill/>
          </a:ln>
        </p:spPr>
      </p:pic>
    </p:spTree>
    <p:extLst>
      <p:ext uri="{BB962C8B-B14F-4D97-AF65-F5344CB8AC3E}">
        <p14:creationId xmlns:p14="http://schemas.microsoft.com/office/powerpoint/2010/main" val="307808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txBox="1">
            <a:spLocks noGrp="1"/>
          </p:cNvSpPr>
          <p:nvPr>
            <p:ph idx="1"/>
          </p:nvPr>
        </p:nvSpPr>
        <p:spPr>
          <a:xfrm>
            <a:off x="323523" y="1412776"/>
            <a:ext cx="8424934" cy="4824537"/>
          </a:xfrm>
        </p:spPr>
        <p:txBody>
          <a:bodyPr>
            <a:normAutofit/>
          </a:bodyPr>
          <a:lstStyle/>
          <a:p>
            <a:pPr lvl="0" algn="just"/>
            <a:r>
              <a:rPr lang="en-US" dirty="0">
                <a:solidFill>
                  <a:srgbClr val="000000"/>
                </a:solidFill>
                <a:latin typeface="Calibri"/>
                <a:cs typeface="Times New Roman"/>
              </a:rPr>
              <a:t>The stage of receiving refugees resettled is the period after arrival at the country of resettlement. </a:t>
            </a:r>
            <a:endParaRPr lang="pt-PT" dirty="0">
              <a:solidFill>
                <a:srgbClr val="000000"/>
              </a:solidFill>
            </a:endParaRPr>
          </a:p>
        </p:txBody>
      </p:sp>
      <p:sp>
        <p:nvSpPr>
          <p:cNvPr id="3" name="Título 2"/>
          <p:cNvSpPr txBox="1">
            <a:spLocks noGrp="1"/>
          </p:cNvSpPr>
          <p:nvPr>
            <p:ph type="title"/>
          </p:nvPr>
        </p:nvSpPr>
        <p:spPr>
          <a:xfrm>
            <a:off x="457200" y="338328"/>
            <a:ext cx="8229600" cy="1002438"/>
          </a:xfrm>
        </p:spPr>
        <p:txBody>
          <a:bodyPr/>
          <a:lstStyle/>
          <a:p>
            <a:pPr lvl="0"/>
            <a:r>
              <a:rPr lang="en-US" sz="3600" b="1" dirty="0">
                <a:solidFill>
                  <a:srgbClr val="006600"/>
                </a:solidFill>
                <a:latin typeface="Calibri"/>
                <a:cs typeface="Times New Roman"/>
              </a:rPr>
              <a:t>Step  Five - Reception Stage</a:t>
            </a:r>
            <a:endParaRPr lang="pt-PT" sz="3600" b="1" dirty="0">
              <a:solidFill>
                <a:srgbClr val="006600"/>
              </a:solidFill>
            </a:endParaRPr>
          </a:p>
        </p:txBody>
      </p:sp>
    </p:spTree>
    <p:extLst>
      <p:ext uri="{BB962C8B-B14F-4D97-AF65-F5344CB8AC3E}">
        <p14:creationId xmlns:p14="http://schemas.microsoft.com/office/powerpoint/2010/main" val="150408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txBox="1">
            <a:spLocks noGrp="1"/>
          </p:cNvSpPr>
          <p:nvPr>
            <p:ph idx="1"/>
          </p:nvPr>
        </p:nvSpPr>
        <p:spPr>
          <a:xfrm>
            <a:off x="179515" y="332658"/>
            <a:ext cx="8784979" cy="5793510"/>
          </a:xfrm>
        </p:spPr>
        <p:txBody>
          <a:bodyPr/>
          <a:lstStyle/>
          <a:p>
            <a:pPr lvl="0"/>
            <a:endParaRPr lang="en-US" dirty="0"/>
          </a:p>
          <a:p>
            <a:pPr lvl="0"/>
            <a:endParaRPr lang="en-US" dirty="0"/>
          </a:p>
          <a:p>
            <a:pPr lvl="0"/>
            <a:endParaRPr lang="en-US" dirty="0"/>
          </a:p>
          <a:p>
            <a:pPr marL="0" lvl="0" indent="0" algn="just">
              <a:buNone/>
            </a:pPr>
            <a:r>
              <a:rPr lang="en-US" sz="3600" dirty="0"/>
              <a:t>From the end of 2015 until February 2018, Portugal received 1,674 refugees: 1,192 people from Greece and 340 people from Italy, and accommodated 142 refugees under the Turkish Resettlement Program.</a:t>
            </a:r>
          </a:p>
        </p:txBody>
      </p:sp>
      <p:sp>
        <p:nvSpPr>
          <p:cNvPr id="3" name="Título 2"/>
          <p:cNvSpPr txBox="1">
            <a:spLocks noGrp="1"/>
          </p:cNvSpPr>
          <p:nvPr>
            <p:ph type="title"/>
          </p:nvPr>
        </p:nvSpPr>
        <p:spPr/>
        <p:txBody>
          <a:bodyPr/>
          <a:lstStyle/>
          <a:p>
            <a:r>
              <a:rPr lang="pt-PT" dirty="0">
                <a:solidFill>
                  <a:srgbClr val="006600"/>
                </a:solidFill>
              </a:rPr>
              <a:t>Portuguese data</a:t>
            </a:r>
          </a:p>
        </p:txBody>
      </p:sp>
    </p:spTree>
    <p:extLst>
      <p:ext uri="{BB962C8B-B14F-4D97-AF65-F5344CB8AC3E}">
        <p14:creationId xmlns:p14="http://schemas.microsoft.com/office/powerpoint/2010/main" val="3949991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txBox="1">
            <a:spLocks noGrp="1"/>
          </p:cNvSpPr>
          <p:nvPr>
            <p:ph idx="1"/>
          </p:nvPr>
        </p:nvSpPr>
        <p:spPr>
          <a:xfrm>
            <a:off x="179515" y="332658"/>
            <a:ext cx="8784979" cy="5793510"/>
          </a:xfrm>
        </p:spPr>
        <p:txBody>
          <a:bodyPr>
            <a:normAutofit fontScale="92500" lnSpcReduction="10000"/>
          </a:bodyPr>
          <a:lstStyle/>
          <a:p>
            <a:pPr lvl="0" algn="just">
              <a:lnSpc>
                <a:spcPct val="115000"/>
              </a:lnSpc>
              <a:spcAft>
                <a:spcPts val="1500"/>
              </a:spcAft>
            </a:pPr>
            <a:r>
              <a:rPr lang="en-US" dirty="0">
                <a:latin typeface="Raleway"/>
                <a:cs typeface="Times New Roman"/>
              </a:rPr>
              <a:t>Refugee Support Platform (PAR) - welcomed 671 people out of a total of 1,674 refugees resettled and reinstated in Portugal. </a:t>
            </a:r>
          </a:p>
          <a:p>
            <a:pPr lvl="0" algn="just">
              <a:lnSpc>
                <a:spcPct val="115000"/>
              </a:lnSpc>
              <a:spcAft>
                <a:spcPts val="1500"/>
              </a:spcAft>
            </a:pPr>
            <a:r>
              <a:rPr lang="en-US" dirty="0">
                <a:latin typeface="Raleway"/>
                <a:cs typeface="Times New Roman"/>
              </a:rPr>
              <a:t>More than 350 Portuguese organizations have decided to cooperate to meet the needs of refugees inside ports, in Europe and in the countries most affected by this global humanitarian crisis.</a:t>
            </a:r>
          </a:p>
          <a:p>
            <a:pPr lvl="0" algn="just">
              <a:lnSpc>
                <a:spcPct val="115000"/>
              </a:lnSpc>
              <a:spcAft>
                <a:spcPts val="1500"/>
              </a:spcAft>
            </a:pPr>
            <a:r>
              <a:rPr lang="en-US" dirty="0">
                <a:latin typeface="Raleway"/>
                <a:cs typeface="Times New Roman"/>
              </a:rPr>
              <a:t> Until February 2018, Host Institutions, registered with PAR, welcomed 144 families</a:t>
            </a:r>
            <a:r>
              <a:rPr lang="en-US" b="1" dirty="0">
                <a:latin typeface="Raleway"/>
                <a:cs typeface="Times New Roman"/>
              </a:rPr>
              <a:t>.</a:t>
            </a:r>
            <a:endParaRPr lang="pt-PT" dirty="0"/>
          </a:p>
        </p:txBody>
      </p:sp>
    </p:spTree>
    <p:extLst>
      <p:ext uri="{BB962C8B-B14F-4D97-AF65-F5344CB8AC3E}">
        <p14:creationId xmlns:p14="http://schemas.microsoft.com/office/powerpoint/2010/main" val="2323224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txBox="1">
            <a:spLocks noGrp="1"/>
          </p:cNvSpPr>
          <p:nvPr>
            <p:ph idx="1"/>
          </p:nvPr>
        </p:nvSpPr>
        <p:spPr>
          <a:xfrm>
            <a:off x="395532" y="2675470"/>
            <a:ext cx="8352925" cy="3450698"/>
          </a:xfrm>
        </p:spPr>
        <p:txBody>
          <a:bodyPr>
            <a:normAutofit/>
          </a:bodyPr>
          <a:lstStyle/>
          <a:p>
            <a:pPr lvl="0" algn="just"/>
            <a:r>
              <a:rPr lang="en-US" b="1" dirty="0">
                <a:solidFill>
                  <a:srgbClr val="222222"/>
                </a:solidFill>
                <a:latin typeface="Roboto"/>
              </a:rPr>
              <a:t>Until January 2018, about half of the refugees who arrived in Portugal left the country</a:t>
            </a:r>
          </a:p>
          <a:p>
            <a:pPr lvl="0"/>
            <a:endParaRPr lang="en-US" sz="1000" b="1" dirty="0">
              <a:solidFill>
                <a:srgbClr val="222222"/>
              </a:solidFill>
              <a:latin typeface="Roboto"/>
            </a:endParaRPr>
          </a:p>
          <a:p>
            <a:pPr lvl="0"/>
            <a:endParaRPr lang="en-US" sz="1000" b="1" dirty="0">
              <a:solidFill>
                <a:srgbClr val="222222"/>
              </a:solidFill>
              <a:latin typeface="Roboto"/>
            </a:endParaRPr>
          </a:p>
          <a:p>
            <a:pPr lvl="0"/>
            <a:endParaRPr lang="en-US" sz="1000" b="1" dirty="0">
              <a:solidFill>
                <a:srgbClr val="222222"/>
              </a:solidFill>
              <a:latin typeface="Roboto"/>
            </a:endParaRPr>
          </a:p>
          <a:p>
            <a:pPr lvl="0"/>
            <a:endParaRPr lang="en-US" sz="1000" b="1" dirty="0">
              <a:solidFill>
                <a:srgbClr val="222222"/>
              </a:solidFill>
              <a:latin typeface="Roboto"/>
            </a:endParaRPr>
          </a:p>
          <a:p>
            <a:pPr lvl="0"/>
            <a:endParaRPr lang="en-US" sz="1000" b="1" dirty="0">
              <a:solidFill>
                <a:srgbClr val="222222"/>
              </a:solidFill>
              <a:latin typeface="Roboto"/>
            </a:endParaRPr>
          </a:p>
          <a:p>
            <a:pPr lvl="0"/>
            <a:endParaRPr lang="en-US" sz="1000" b="1" dirty="0">
              <a:solidFill>
                <a:srgbClr val="222222"/>
              </a:solidFill>
              <a:latin typeface="Roboto"/>
            </a:endParaRPr>
          </a:p>
          <a:p>
            <a:pPr lvl="0"/>
            <a:endParaRPr lang="en-US" sz="1000" b="1" dirty="0">
              <a:solidFill>
                <a:srgbClr val="222222"/>
              </a:solidFill>
              <a:latin typeface="Roboto"/>
            </a:endParaRPr>
          </a:p>
          <a:p>
            <a:pPr lvl="0"/>
            <a:endParaRPr lang="en-US" sz="1000" b="1" dirty="0">
              <a:solidFill>
                <a:srgbClr val="222222"/>
              </a:solidFill>
              <a:latin typeface="Roboto"/>
            </a:endParaRPr>
          </a:p>
          <a:p>
            <a:pPr lvl="0"/>
            <a:r>
              <a:rPr lang="pt-PT" sz="1000" dirty="0"/>
              <a:t>https://observador.pt/2018/01/09/cerca-de-metade-dos-refugiados-que-chegaram-a-portugal-abandonaram-o-pais/</a:t>
            </a:r>
          </a:p>
        </p:txBody>
      </p:sp>
      <p:sp>
        <p:nvSpPr>
          <p:cNvPr id="3" name="Título 2"/>
          <p:cNvSpPr txBox="1">
            <a:spLocks noGrp="1"/>
          </p:cNvSpPr>
          <p:nvPr>
            <p:ph type="title"/>
          </p:nvPr>
        </p:nvSpPr>
        <p:spPr/>
        <p:txBody>
          <a:bodyPr/>
          <a:lstStyle/>
          <a:p>
            <a:endParaRPr lang="pt-PT" dirty="0"/>
          </a:p>
        </p:txBody>
      </p:sp>
    </p:spTree>
    <p:extLst>
      <p:ext uri="{BB962C8B-B14F-4D97-AF65-F5344CB8AC3E}">
        <p14:creationId xmlns:p14="http://schemas.microsoft.com/office/powerpoint/2010/main" val="459112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p:cNvSpPr txBox="1">
            <a:spLocks noGrp="1"/>
          </p:cNvSpPr>
          <p:nvPr>
            <p:ph type="title"/>
          </p:nvPr>
        </p:nvSpPr>
        <p:spPr/>
        <p:txBody>
          <a:bodyPr>
            <a:normAutofit/>
          </a:bodyPr>
          <a:lstStyle/>
          <a:p>
            <a:pPr lvl="0"/>
            <a:r>
              <a:rPr lang="en-US" sz="2800" b="1" dirty="0"/>
              <a:t>Asylum applications in Portugal, 2002-2015 (number of individuals)</a:t>
            </a:r>
            <a:endParaRPr lang="pt-PT" sz="2800" b="1" dirty="0"/>
          </a:p>
        </p:txBody>
      </p:sp>
      <p:pic>
        <p:nvPicPr>
          <p:cNvPr id="3" name="Picture 2"/>
          <p:cNvPicPr>
            <a:picLocks noGrp="1" noChangeAspect="1"/>
          </p:cNvPicPr>
          <p:nvPr>
            <p:ph idx="1"/>
          </p:nvPr>
        </p:nvPicPr>
        <p:blipFill>
          <a:blip r:embed="rId2"/>
          <a:srcRect/>
          <a:stretch>
            <a:fillRect/>
          </a:stretch>
        </p:blipFill>
        <p:spPr>
          <a:xfrm>
            <a:off x="1115616" y="1916832"/>
            <a:ext cx="7016084" cy="3361872"/>
          </a:xfrm>
        </p:spPr>
      </p:pic>
      <p:sp>
        <p:nvSpPr>
          <p:cNvPr id="4" name="Rectângulo 3"/>
          <p:cNvSpPr/>
          <p:nvPr/>
        </p:nvSpPr>
        <p:spPr>
          <a:xfrm>
            <a:off x="539552" y="5733256"/>
            <a:ext cx="7848872" cy="646331"/>
          </a:xfrm>
          <a:prstGeom prst="rect">
            <a:avLst/>
          </a:prstGeom>
          <a:noFill/>
          <a:ln>
            <a:noFill/>
            <a:prstDash val="solid"/>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pt-PT" dirty="0" err="1">
                <a:solidFill>
                  <a:srgbClr val="000000"/>
                </a:solidFill>
              </a:rPr>
              <a:t>Information</a:t>
            </a:r>
            <a:r>
              <a:rPr lang="pt-PT" dirty="0">
                <a:solidFill>
                  <a:srgbClr val="000000"/>
                </a:solidFill>
              </a:rPr>
              <a:t> </a:t>
            </a:r>
            <a:r>
              <a:rPr lang="pt-PT" dirty="0" err="1">
                <a:solidFill>
                  <a:srgbClr val="000000"/>
                </a:solidFill>
              </a:rPr>
              <a:t>sources</a:t>
            </a:r>
            <a:r>
              <a:rPr lang="pt-PT" dirty="0">
                <a:solidFill>
                  <a:srgbClr val="000000"/>
                </a:solidFill>
              </a:rPr>
              <a:t>: Serviço </a:t>
            </a:r>
            <a:r>
              <a:rPr lang="pt-PT" sz="1800" b="0" i="0" u="none" strike="noStrike" kern="1200" cap="none" spc="0" baseline="0" dirty="0">
                <a:solidFill>
                  <a:srgbClr val="000000"/>
                </a:solidFill>
                <a:uFillTx/>
                <a:latin typeface="Calibri"/>
              </a:rPr>
              <a:t>de Estrangeiros e Fronteiras (SEF)/Conselho Português para os Refugiados (CPR).</a:t>
            </a:r>
          </a:p>
        </p:txBody>
      </p:sp>
    </p:spTree>
    <p:extLst>
      <p:ext uri="{BB962C8B-B14F-4D97-AF65-F5344CB8AC3E}">
        <p14:creationId xmlns:p14="http://schemas.microsoft.com/office/powerpoint/2010/main" val="1649278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International</a:t>
            </a:r>
            <a:r>
              <a:rPr lang="pt-PT" dirty="0"/>
              <a:t> </a:t>
            </a:r>
            <a:r>
              <a:rPr lang="pt-PT" dirty="0" err="1"/>
              <a:t>protection</a:t>
            </a:r>
            <a:r>
              <a:rPr lang="pt-PT" dirty="0"/>
              <a:t> in Portugal (2017</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71" t="20103" r="11005" b="17171"/>
          <a:stretch/>
        </p:blipFill>
        <p:spPr bwMode="auto">
          <a:xfrm>
            <a:off x="907759" y="1484784"/>
            <a:ext cx="7272808" cy="4659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6698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sz="3800" b="1" dirty="0">
                <a:solidFill>
                  <a:srgbClr val="006600"/>
                </a:solidFill>
              </a:rPr>
              <a:t>Reception and Integration of Refugees in Portugal</a:t>
            </a:r>
            <a:endParaRPr lang="pt-PT" sz="3800" b="1" dirty="0">
              <a:solidFill>
                <a:srgbClr val="006600"/>
              </a:solidFill>
            </a:endParaRPr>
          </a:p>
        </p:txBody>
      </p:sp>
      <p:sp>
        <p:nvSpPr>
          <p:cNvPr id="3" name="Marcador de Posição de Conteúdo 2"/>
          <p:cNvSpPr>
            <a:spLocks noGrp="1"/>
          </p:cNvSpPr>
          <p:nvPr>
            <p:ph idx="1"/>
          </p:nvPr>
        </p:nvSpPr>
        <p:spPr>
          <a:xfrm>
            <a:off x="457200" y="1600200"/>
            <a:ext cx="8229600" cy="4781128"/>
          </a:xfrm>
        </p:spPr>
        <p:txBody>
          <a:bodyPr>
            <a:normAutofit fontScale="77500" lnSpcReduction="20000"/>
          </a:bodyPr>
          <a:lstStyle/>
          <a:p>
            <a:pPr algn="just">
              <a:lnSpc>
                <a:spcPct val="150000"/>
              </a:lnSpc>
              <a:spcAft>
                <a:spcPts val="0"/>
              </a:spcAft>
            </a:pPr>
            <a:r>
              <a:rPr lang="en-US" sz="3400" dirty="0">
                <a:latin typeface="Arial"/>
                <a:ea typeface="Times New Roman"/>
                <a:cs typeface="Times New Roman"/>
              </a:rPr>
              <a:t>Persons who intend to apply for asylum in Portugal must present themselves to the authorities or to the Foreign Service and Borders - Refugee Division (</a:t>
            </a:r>
            <a:r>
              <a:rPr lang="en-US" sz="3400" b="1" dirty="0">
                <a:latin typeface="Arial"/>
                <a:ea typeface="Times New Roman"/>
                <a:cs typeface="Times New Roman"/>
              </a:rPr>
              <a:t>SEF</a:t>
            </a:r>
            <a:r>
              <a:rPr lang="en-US" sz="3400" dirty="0">
                <a:latin typeface="Arial"/>
                <a:ea typeface="Times New Roman"/>
                <a:cs typeface="Times New Roman"/>
              </a:rPr>
              <a:t> / DR) within 8 days from the moment of arrival.</a:t>
            </a:r>
          </a:p>
          <a:p>
            <a:pPr algn="just">
              <a:lnSpc>
                <a:spcPct val="150000"/>
              </a:lnSpc>
              <a:spcAft>
                <a:spcPts val="0"/>
              </a:spcAft>
            </a:pPr>
            <a:endParaRPr lang="pt-PT" sz="2000" dirty="0">
              <a:ea typeface="Calibri"/>
              <a:cs typeface="Times New Roman"/>
            </a:endParaRPr>
          </a:p>
          <a:p>
            <a:pPr algn="just">
              <a:lnSpc>
                <a:spcPct val="150000"/>
              </a:lnSpc>
              <a:spcAft>
                <a:spcPts val="0"/>
              </a:spcAft>
            </a:pPr>
            <a:r>
              <a:rPr lang="en-US" sz="3400" dirty="0">
                <a:latin typeface="Arial"/>
                <a:ea typeface="Times New Roman"/>
                <a:cs typeface="Times New Roman"/>
              </a:rPr>
              <a:t>Until the decision to admit or refuse the application - which can be delayed - the asylum seekers are issued with a </a:t>
            </a:r>
            <a:r>
              <a:rPr lang="en-US" sz="3400" b="1" dirty="0">
                <a:latin typeface="Arial"/>
                <a:ea typeface="Times New Roman"/>
                <a:cs typeface="Times New Roman"/>
              </a:rPr>
              <a:t>Declaration of Asylum</a:t>
            </a:r>
            <a:r>
              <a:rPr lang="en-US" sz="3400" dirty="0">
                <a:latin typeface="Arial"/>
                <a:ea typeface="Times New Roman"/>
                <a:cs typeface="Times New Roman"/>
              </a:rPr>
              <a:t>, issued by the SEF.</a:t>
            </a:r>
            <a:endParaRPr lang="pt-PT" sz="3400" dirty="0">
              <a:ea typeface="Calibri"/>
              <a:cs typeface="Times New Roman"/>
            </a:endParaRPr>
          </a:p>
          <a:p>
            <a:pPr marL="0" indent="0">
              <a:buNone/>
            </a:pPr>
            <a:endParaRPr lang="pt-PT" dirty="0"/>
          </a:p>
        </p:txBody>
      </p:sp>
    </p:spTree>
    <p:extLst>
      <p:ext uri="{BB962C8B-B14F-4D97-AF65-F5344CB8AC3E}">
        <p14:creationId xmlns:p14="http://schemas.microsoft.com/office/powerpoint/2010/main" val="1855320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marL="342900" lvl="0" indent="-342900">
              <a:lnSpc>
                <a:spcPct val="150000"/>
              </a:lnSpc>
              <a:spcBef>
                <a:spcPct val="20000"/>
              </a:spcBef>
            </a:pPr>
            <a:r>
              <a:rPr lang="en-US" sz="2800" b="1" dirty="0">
                <a:solidFill>
                  <a:prstClr val="black"/>
                </a:solidFill>
                <a:latin typeface="Arial"/>
                <a:ea typeface="Times New Roman"/>
                <a:cs typeface="Times New Roman"/>
              </a:rPr>
              <a:t>The Declaration of Request for Asylum:</a:t>
            </a:r>
            <a:endParaRPr lang="pt-PT" sz="2800" b="1" dirty="0"/>
          </a:p>
        </p:txBody>
      </p:sp>
      <p:sp>
        <p:nvSpPr>
          <p:cNvPr id="3" name="Marcador de Posição de Conteúdo 2"/>
          <p:cNvSpPr>
            <a:spLocks noGrp="1"/>
          </p:cNvSpPr>
          <p:nvPr>
            <p:ph idx="1"/>
          </p:nvPr>
        </p:nvSpPr>
        <p:spPr/>
        <p:txBody>
          <a:bodyPr>
            <a:normAutofit lnSpcReduction="10000"/>
          </a:bodyPr>
          <a:lstStyle/>
          <a:p>
            <a:pPr lvl="0" algn="just">
              <a:lnSpc>
                <a:spcPct val="150000"/>
              </a:lnSpc>
              <a:buFont typeface="Times New Roman"/>
              <a:buChar char="-"/>
            </a:pPr>
            <a:r>
              <a:rPr lang="en-US" dirty="0">
                <a:latin typeface="Arial"/>
                <a:ea typeface="Times New Roman"/>
                <a:cs typeface="Times New Roman"/>
              </a:rPr>
              <a:t>Is a document proving that the holder has made an application for asylum;</a:t>
            </a:r>
            <a:endParaRPr lang="pt-PT" sz="2000" dirty="0">
              <a:ea typeface="Times New Roman"/>
              <a:cs typeface="Times New Roman"/>
            </a:endParaRPr>
          </a:p>
          <a:p>
            <a:pPr lvl="0" algn="just">
              <a:lnSpc>
                <a:spcPct val="150000"/>
              </a:lnSpc>
              <a:buFont typeface="Times New Roman"/>
              <a:buChar char="-"/>
            </a:pPr>
            <a:r>
              <a:rPr lang="en-US" dirty="0">
                <a:latin typeface="Arial"/>
                <a:ea typeface="Times New Roman"/>
                <a:cs typeface="Times New Roman"/>
              </a:rPr>
              <a:t>Does not confer right of residence;</a:t>
            </a:r>
            <a:endParaRPr lang="pt-PT" sz="2000" dirty="0">
              <a:ea typeface="Times New Roman"/>
              <a:cs typeface="Times New Roman"/>
            </a:endParaRPr>
          </a:p>
          <a:p>
            <a:pPr lvl="0" algn="just">
              <a:lnSpc>
                <a:spcPct val="150000"/>
              </a:lnSpc>
              <a:buFont typeface="Times New Roman"/>
              <a:buChar char="-"/>
            </a:pPr>
            <a:r>
              <a:rPr lang="en-US" dirty="0">
                <a:latin typeface="Arial"/>
                <a:ea typeface="Times New Roman"/>
                <a:cs typeface="Times New Roman"/>
              </a:rPr>
              <a:t>It is not an identification document;</a:t>
            </a:r>
            <a:endParaRPr lang="pt-PT" sz="2000" dirty="0">
              <a:ea typeface="Times New Roman"/>
              <a:cs typeface="Times New Roman"/>
            </a:endParaRPr>
          </a:p>
          <a:p>
            <a:pPr lvl="0" algn="just">
              <a:lnSpc>
                <a:spcPct val="150000"/>
              </a:lnSpc>
              <a:buFont typeface="Times New Roman"/>
              <a:buChar char="-"/>
            </a:pPr>
            <a:r>
              <a:rPr lang="en-US" dirty="0">
                <a:latin typeface="Arial"/>
                <a:ea typeface="Times New Roman"/>
                <a:cs typeface="Times New Roman"/>
              </a:rPr>
              <a:t>Shall be valid for only 20 days after which they are withdrawn.</a:t>
            </a:r>
            <a:endParaRPr lang="pt-PT" sz="2000" dirty="0">
              <a:ea typeface="Times New Roman"/>
              <a:cs typeface="Times New Roman"/>
            </a:endParaRPr>
          </a:p>
          <a:p>
            <a:endParaRPr lang="pt-PT" dirty="0"/>
          </a:p>
        </p:txBody>
      </p:sp>
    </p:spTree>
    <p:extLst>
      <p:ext uri="{BB962C8B-B14F-4D97-AF65-F5344CB8AC3E}">
        <p14:creationId xmlns:p14="http://schemas.microsoft.com/office/powerpoint/2010/main" val="2551385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marL="342900" lvl="0" indent="-342900">
              <a:lnSpc>
                <a:spcPct val="115000"/>
              </a:lnSpc>
              <a:spcBef>
                <a:spcPct val="20000"/>
              </a:spcBef>
            </a:pPr>
            <a:r>
              <a:rPr lang="en-US" sz="3200" b="1" dirty="0">
                <a:solidFill>
                  <a:srgbClr val="006600"/>
                </a:solidFill>
                <a:latin typeface="Arial"/>
                <a:ea typeface="Times New Roman"/>
                <a:cs typeface="Times New Roman"/>
              </a:rPr>
              <a:t>The Statute Determination Procedure </a:t>
            </a:r>
            <a:br>
              <a:rPr lang="en-US" sz="2800" b="1" dirty="0">
                <a:solidFill>
                  <a:prstClr val="black"/>
                </a:solidFill>
                <a:latin typeface="Arial"/>
                <a:ea typeface="Times New Roman"/>
                <a:cs typeface="Times New Roman"/>
              </a:rPr>
            </a:br>
            <a:r>
              <a:rPr lang="en-US" sz="2800" dirty="0">
                <a:solidFill>
                  <a:prstClr val="black"/>
                </a:solidFill>
                <a:latin typeface="Arial"/>
                <a:ea typeface="Times New Roman"/>
                <a:cs typeface="Times New Roman"/>
              </a:rPr>
              <a:t>(when the application is filed in national territory)</a:t>
            </a:r>
            <a:endParaRPr lang="pt-PT" sz="2800" dirty="0">
              <a:solidFill>
                <a:prstClr val="black"/>
              </a:solidFill>
              <a:ea typeface="Calibri"/>
              <a:cs typeface="Times New Roman"/>
            </a:endParaRPr>
          </a:p>
        </p:txBody>
      </p:sp>
      <p:sp>
        <p:nvSpPr>
          <p:cNvPr id="3" name="Marcador de Posição de Conteúdo 2"/>
          <p:cNvSpPr>
            <a:spLocks noGrp="1"/>
          </p:cNvSpPr>
          <p:nvPr>
            <p:ph idx="1"/>
          </p:nvPr>
        </p:nvSpPr>
        <p:spPr>
          <a:xfrm>
            <a:off x="323528" y="1600200"/>
            <a:ext cx="8363272" cy="4853136"/>
          </a:xfrm>
        </p:spPr>
        <p:txBody>
          <a:bodyPr>
            <a:normAutofit fontScale="92500" lnSpcReduction="10000"/>
          </a:bodyPr>
          <a:lstStyle/>
          <a:p>
            <a:pPr lvl="0" algn="just">
              <a:lnSpc>
                <a:spcPct val="115000"/>
              </a:lnSpc>
              <a:spcAft>
                <a:spcPts val="600"/>
              </a:spcAft>
              <a:buFont typeface="Times New Roman"/>
              <a:buChar char="-"/>
            </a:pPr>
            <a:r>
              <a:rPr lang="en-US" b="1" dirty="0">
                <a:latin typeface="Arial"/>
                <a:ea typeface="Times New Roman"/>
                <a:cs typeface="Times New Roman"/>
              </a:rPr>
              <a:t>SEF </a:t>
            </a:r>
            <a:r>
              <a:rPr lang="en-US" dirty="0">
                <a:latin typeface="Arial"/>
                <a:ea typeface="Times New Roman"/>
                <a:cs typeface="Times New Roman"/>
              </a:rPr>
              <a:t>has 20 days to decide whether to admit the request;</a:t>
            </a:r>
            <a:endParaRPr lang="pt-PT" sz="2000" dirty="0">
              <a:ea typeface="Times New Roman"/>
              <a:cs typeface="Times New Roman"/>
            </a:endParaRPr>
          </a:p>
          <a:p>
            <a:pPr lvl="0" algn="just">
              <a:lnSpc>
                <a:spcPct val="115000"/>
              </a:lnSpc>
              <a:spcAft>
                <a:spcPts val="600"/>
              </a:spcAft>
              <a:buFont typeface="Times New Roman"/>
              <a:buChar char="-"/>
            </a:pPr>
            <a:r>
              <a:rPr lang="en-US" dirty="0">
                <a:latin typeface="Arial"/>
                <a:ea typeface="Times New Roman"/>
                <a:cs typeface="Times New Roman"/>
              </a:rPr>
              <a:t>If the decision is negative, the applicant has 5 days to submit a request for reconsideration to the National Commissioner for Refugees, who has 48 hours to decide;</a:t>
            </a:r>
            <a:endParaRPr lang="pt-PT" sz="2000" dirty="0">
              <a:ea typeface="Times New Roman"/>
              <a:cs typeface="Times New Roman"/>
            </a:endParaRPr>
          </a:p>
          <a:p>
            <a:pPr marL="0" indent="0" algn="just">
              <a:lnSpc>
                <a:spcPct val="120000"/>
              </a:lnSpc>
              <a:buNone/>
            </a:pPr>
            <a:r>
              <a:rPr lang="en-US" dirty="0">
                <a:latin typeface="Arial"/>
                <a:ea typeface="Times New Roman"/>
              </a:rPr>
              <a:t>- If, however, the decision of non-admissibility remains, the applicants have 8 days to appeal the decision to the Administrative Circle Court.</a:t>
            </a:r>
            <a:endParaRPr lang="pt-PT" dirty="0"/>
          </a:p>
        </p:txBody>
      </p:sp>
    </p:spTree>
    <p:extLst>
      <p:ext uri="{BB962C8B-B14F-4D97-AF65-F5344CB8AC3E}">
        <p14:creationId xmlns:p14="http://schemas.microsoft.com/office/powerpoint/2010/main" val="2320842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78098"/>
          </a:xfrm>
        </p:spPr>
        <p:txBody>
          <a:bodyPr>
            <a:normAutofit/>
          </a:bodyPr>
          <a:lstStyle/>
          <a:p>
            <a:pPr>
              <a:lnSpc>
                <a:spcPct val="115000"/>
              </a:lnSpc>
              <a:spcAft>
                <a:spcPts val="0"/>
              </a:spcAft>
            </a:pPr>
            <a:r>
              <a:rPr lang="pt-PT" sz="3200" b="1" dirty="0" err="1">
                <a:solidFill>
                  <a:srgbClr val="006600"/>
                </a:solidFill>
                <a:latin typeface="Arial" panose="020B0604020202020204" pitchFamily="34" charset="0"/>
                <a:ea typeface="Times New Roman"/>
                <a:cs typeface="Arial" panose="020B0604020202020204" pitchFamily="34" charset="0"/>
              </a:rPr>
              <a:t>Admission</a:t>
            </a:r>
            <a:r>
              <a:rPr lang="pt-PT" sz="3200" b="1" dirty="0">
                <a:solidFill>
                  <a:srgbClr val="006600"/>
                </a:solidFill>
                <a:latin typeface="Arial" panose="020B0604020202020204" pitchFamily="34" charset="0"/>
                <a:ea typeface="Times New Roman"/>
                <a:cs typeface="Arial" panose="020B0604020202020204" pitchFamily="34" charset="0"/>
              </a:rPr>
              <a:t> of </a:t>
            </a:r>
            <a:r>
              <a:rPr lang="pt-PT" sz="3200" b="1" dirty="0" err="1">
                <a:solidFill>
                  <a:srgbClr val="006600"/>
                </a:solidFill>
                <a:latin typeface="Arial" panose="020B0604020202020204" pitchFamily="34" charset="0"/>
                <a:ea typeface="Times New Roman"/>
                <a:cs typeface="Arial" panose="020B0604020202020204" pitchFamily="34" charset="0"/>
              </a:rPr>
              <a:t>the</a:t>
            </a:r>
            <a:r>
              <a:rPr lang="pt-PT" sz="3200" b="1" dirty="0">
                <a:solidFill>
                  <a:srgbClr val="006600"/>
                </a:solidFill>
                <a:latin typeface="Arial" panose="020B0604020202020204" pitchFamily="34" charset="0"/>
                <a:ea typeface="Times New Roman"/>
                <a:cs typeface="Arial" panose="020B0604020202020204" pitchFamily="34" charset="0"/>
              </a:rPr>
              <a:t> </a:t>
            </a:r>
            <a:r>
              <a:rPr lang="pt-PT" sz="3200" b="1" dirty="0" err="1">
                <a:solidFill>
                  <a:srgbClr val="006600"/>
                </a:solidFill>
                <a:latin typeface="Arial" panose="020B0604020202020204" pitchFamily="34" charset="0"/>
                <a:ea typeface="Times New Roman"/>
                <a:cs typeface="Arial" panose="020B0604020202020204" pitchFamily="34" charset="0"/>
              </a:rPr>
              <a:t>application</a:t>
            </a:r>
            <a:endParaRPr lang="pt-PT" sz="3200" b="1" dirty="0">
              <a:solidFill>
                <a:srgbClr val="006600"/>
              </a:solidFill>
              <a:latin typeface="Arial" panose="020B0604020202020204" pitchFamily="34" charset="0"/>
              <a:ea typeface="Calibri"/>
              <a:cs typeface="Arial" panose="020B0604020202020204" pitchFamily="34" charset="0"/>
            </a:endParaRPr>
          </a:p>
        </p:txBody>
      </p:sp>
      <p:sp>
        <p:nvSpPr>
          <p:cNvPr id="3" name="Marcador de Posição de Conteúdo 2"/>
          <p:cNvSpPr>
            <a:spLocks noGrp="1"/>
          </p:cNvSpPr>
          <p:nvPr>
            <p:ph idx="1"/>
          </p:nvPr>
        </p:nvSpPr>
        <p:spPr>
          <a:xfrm>
            <a:off x="323528" y="1124744"/>
            <a:ext cx="8496944" cy="5544616"/>
          </a:xfrm>
        </p:spPr>
        <p:txBody>
          <a:bodyPr>
            <a:normAutofit fontScale="55000" lnSpcReduction="20000"/>
          </a:bodyPr>
          <a:lstStyle/>
          <a:p>
            <a:pPr algn="just">
              <a:lnSpc>
                <a:spcPct val="115000"/>
              </a:lnSpc>
              <a:spcAft>
                <a:spcPts val="0"/>
              </a:spcAft>
            </a:pPr>
            <a:r>
              <a:rPr lang="en-US" sz="3600" dirty="0">
                <a:latin typeface="Arial" panose="020B0604020202020204" pitchFamily="34" charset="0"/>
                <a:ea typeface="Times New Roman"/>
                <a:cs typeface="Arial" panose="020B0604020202020204" pitchFamily="34" charset="0"/>
              </a:rPr>
              <a:t>When the application is considered admissible this does not mean that the statute has been granted, but that it is in a position to be analyzed.</a:t>
            </a:r>
            <a:endParaRPr lang="pt-PT" sz="3600" dirty="0">
              <a:latin typeface="Arial" panose="020B0604020202020204" pitchFamily="34" charset="0"/>
              <a:ea typeface="Calibri"/>
              <a:cs typeface="Arial" panose="020B0604020202020204" pitchFamily="34" charset="0"/>
            </a:endParaRPr>
          </a:p>
          <a:p>
            <a:pPr>
              <a:lnSpc>
                <a:spcPct val="115000"/>
              </a:lnSpc>
              <a:spcAft>
                <a:spcPts val="0"/>
              </a:spcAft>
            </a:pPr>
            <a:r>
              <a:rPr lang="en-US" sz="3600" dirty="0">
                <a:latin typeface="Arial" panose="020B0604020202020204" pitchFamily="34" charset="0"/>
                <a:ea typeface="Times New Roman"/>
                <a:cs typeface="Arial" panose="020B0604020202020204" pitchFamily="34" charset="0"/>
              </a:rPr>
              <a:t>When the application is admitted a </a:t>
            </a:r>
            <a:r>
              <a:rPr lang="en-US" sz="4400" b="1" dirty="0">
                <a:latin typeface="Arial" panose="020B0604020202020204" pitchFamily="34" charset="0"/>
                <a:ea typeface="Times New Roman"/>
                <a:cs typeface="Arial" panose="020B0604020202020204" pitchFamily="34" charset="0"/>
              </a:rPr>
              <a:t>Provisional Residence Permit </a:t>
            </a:r>
            <a:r>
              <a:rPr lang="en-US" sz="3600" dirty="0">
                <a:latin typeface="Arial" panose="020B0604020202020204" pitchFamily="34" charset="0"/>
                <a:ea typeface="Times New Roman"/>
                <a:cs typeface="Arial" panose="020B0604020202020204" pitchFamily="34" charset="0"/>
              </a:rPr>
              <a:t>is issued that:</a:t>
            </a:r>
            <a:endParaRPr lang="pt-PT" sz="3600" dirty="0">
              <a:latin typeface="Arial" panose="020B0604020202020204" pitchFamily="34" charset="0"/>
              <a:ea typeface="Calibri"/>
              <a:cs typeface="Arial" panose="020B0604020202020204" pitchFamily="34" charset="0"/>
            </a:endParaRPr>
          </a:p>
          <a:p>
            <a:pPr marL="0" indent="0" algn="just">
              <a:lnSpc>
                <a:spcPct val="115000"/>
              </a:lnSpc>
              <a:spcAft>
                <a:spcPts val="0"/>
              </a:spcAft>
              <a:buNone/>
            </a:pPr>
            <a:r>
              <a:rPr lang="en-US" sz="3600" dirty="0">
                <a:latin typeface="Arial" panose="020B0604020202020204" pitchFamily="34" charset="0"/>
                <a:ea typeface="Times New Roman"/>
                <a:cs typeface="Arial" panose="020B0604020202020204" pitchFamily="34" charset="0"/>
              </a:rPr>
              <a:t>     </a:t>
            </a:r>
            <a:r>
              <a:rPr lang="en-US" sz="3600" dirty="0">
                <a:latin typeface="Arial"/>
                <a:ea typeface="Times New Roman"/>
                <a:cs typeface="Arial"/>
              </a:rPr>
              <a:t>♦</a:t>
            </a:r>
            <a:r>
              <a:rPr lang="en-US" sz="3600" dirty="0">
                <a:latin typeface="Arial" panose="020B0604020202020204" pitchFamily="34" charset="0"/>
                <a:ea typeface="Times New Roman"/>
                <a:cs typeface="Arial" panose="020B0604020202020204" pitchFamily="34" charset="0"/>
              </a:rPr>
              <a:t> It lasts 2 months, renewable for periods of 30 days until the final decision.</a:t>
            </a:r>
            <a:endParaRPr lang="pt-PT" sz="3600" dirty="0">
              <a:latin typeface="Arial" panose="020B0604020202020204" pitchFamily="34" charset="0"/>
              <a:ea typeface="Calibri"/>
              <a:cs typeface="Arial" panose="020B0604020202020204" pitchFamily="34" charset="0"/>
            </a:endParaRPr>
          </a:p>
          <a:p>
            <a:pPr marL="0" indent="0">
              <a:lnSpc>
                <a:spcPct val="115000"/>
              </a:lnSpc>
              <a:spcAft>
                <a:spcPts val="0"/>
              </a:spcAft>
              <a:buNone/>
            </a:pPr>
            <a:r>
              <a:rPr lang="en-US" dirty="0">
                <a:latin typeface="Arial" panose="020B0604020202020204" pitchFamily="34" charset="0"/>
                <a:ea typeface="Times New Roman"/>
                <a:cs typeface="Arial" panose="020B0604020202020204" pitchFamily="34" charset="0"/>
              </a:rPr>
              <a:t>                </a:t>
            </a:r>
            <a:r>
              <a:rPr lang="en-US" sz="3600" b="1" dirty="0">
                <a:latin typeface="Arial" panose="020B0604020202020204" pitchFamily="34" charset="0"/>
                <a:ea typeface="Times New Roman"/>
                <a:cs typeface="Arial" panose="020B0604020202020204" pitchFamily="34" charset="0"/>
              </a:rPr>
              <a:t>Allows:</a:t>
            </a:r>
            <a:endParaRPr lang="pt-PT" sz="3600" b="1" dirty="0">
              <a:latin typeface="Arial" panose="020B0604020202020204" pitchFamily="34" charset="0"/>
              <a:ea typeface="Calibri"/>
              <a:cs typeface="Arial" panose="020B0604020202020204" pitchFamily="34" charset="0"/>
            </a:endParaRPr>
          </a:p>
          <a:p>
            <a:pPr marL="0" indent="0">
              <a:lnSpc>
                <a:spcPct val="115000"/>
              </a:lnSpc>
              <a:spcAft>
                <a:spcPts val="0"/>
              </a:spcAft>
              <a:buNone/>
            </a:pPr>
            <a:r>
              <a:rPr lang="en-US" sz="3600" dirty="0">
                <a:latin typeface="Arial" panose="020B0604020202020204" pitchFamily="34" charset="0"/>
                <a:ea typeface="Times New Roman"/>
                <a:cs typeface="Arial" panose="020B0604020202020204" pitchFamily="34" charset="0"/>
              </a:rPr>
              <a:t>                            ▪ To work;</a:t>
            </a:r>
            <a:endParaRPr lang="pt-PT" sz="3600" dirty="0">
              <a:latin typeface="Arial" panose="020B0604020202020204" pitchFamily="34" charset="0"/>
              <a:ea typeface="Calibri"/>
              <a:cs typeface="Arial" panose="020B0604020202020204" pitchFamily="34" charset="0"/>
            </a:endParaRPr>
          </a:p>
          <a:p>
            <a:pPr marL="0" indent="0">
              <a:lnSpc>
                <a:spcPct val="115000"/>
              </a:lnSpc>
              <a:spcAft>
                <a:spcPts val="0"/>
              </a:spcAft>
              <a:buNone/>
            </a:pPr>
            <a:r>
              <a:rPr lang="en-US" sz="3600" dirty="0">
                <a:latin typeface="Arial" panose="020B0604020202020204" pitchFamily="34" charset="0"/>
                <a:ea typeface="Times New Roman"/>
                <a:cs typeface="Arial" panose="020B0604020202020204" pitchFamily="34" charset="0"/>
              </a:rPr>
              <a:t>                            ▪ Attending vocational training courses;</a:t>
            </a:r>
            <a:endParaRPr lang="pt-PT" sz="3600" dirty="0">
              <a:latin typeface="Arial" panose="020B0604020202020204" pitchFamily="34" charset="0"/>
              <a:ea typeface="Calibri"/>
              <a:cs typeface="Arial" panose="020B0604020202020204" pitchFamily="34" charset="0"/>
            </a:endParaRPr>
          </a:p>
          <a:p>
            <a:pPr marL="0" indent="0">
              <a:lnSpc>
                <a:spcPct val="115000"/>
              </a:lnSpc>
              <a:spcAft>
                <a:spcPts val="0"/>
              </a:spcAft>
              <a:buNone/>
            </a:pPr>
            <a:r>
              <a:rPr lang="en-US" sz="3600" dirty="0">
                <a:latin typeface="Arial" panose="020B0604020202020204" pitchFamily="34" charset="0"/>
                <a:ea typeface="Times New Roman"/>
                <a:cs typeface="Arial" panose="020B0604020202020204" pitchFamily="34" charset="0"/>
              </a:rPr>
              <a:t>                            ▪ To study;</a:t>
            </a:r>
            <a:endParaRPr lang="pt-PT" sz="3600" dirty="0">
              <a:latin typeface="Arial" panose="020B0604020202020204" pitchFamily="34" charset="0"/>
              <a:ea typeface="Calibri"/>
              <a:cs typeface="Arial" panose="020B0604020202020204" pitchFamily="34" charset="0"/>
            </a:endParaRPr>
          </a:p>
          <a:p>
            <a:pPr marL="0" indent="0">
              <a:lnSpc>
                <a:spcPct val="115000"/>
              </a:lnSpc>
              <a:spcAft>
                <a:spcPts val="0"/>
              </a:spcAft>
              <a:buNone/>
            </a:pPr>
            <a:r>
              <a:rPr lang="en-US" sz="3600" dirty="0">
                <a:latin typeface="Arial" panose="020B0604020202020204" pitchFamily="34" charset="0"/>
                <a:ea typeface="Times New Roman"/>
                <a:cs typeface="Arial" panose="020B0604020202020204" pitchFamily="34" charset="0"/>
              </a:rPr>
              <a:t>                            ▪ Apply for a taxpayer card.</a:t>
            </a:r>
            <a:endParaRPr lang="pt-PT" sz="3600" dirty="0">
              <a:latin typeface="Arial" panose="020B0604020202020204" pitchFamily="34" charset="0"/>
              <a:ea typeface="Calibri"/>
              <a:cs typeface="Arial" panose="020B0604020202020204" pitchFamily="34" charset="0"/>
            </a:endParaRPr>
          </a:p>
          <a:p>
            <a:pPr marL="0" indent="0">
              <a:lnSpc>
                <a:spcPct val="115000"/>
              </a:lnSpc>
              <a:spcAft>
                <a:spcPts val="0"/>
              </a:spcAft>
              <a:buNone/>
            </a:pPr>
            <a:endParaRPr lang="pt-PT" sz="2800" dirty="0">
              <a:latin typeface="Arial" panose="020B0604020202020204" pitchFamily="34" charset="0"/>
              <a:ea typeface="Calibri"/>
              <a:cs typeface="Arial" panose="020B0604020202020204" pitchFamily="34" charset="0"/>
            </a:endParaRPr>
          </a:p>
          <a:p>
            <a:pPr algn="just"/>
            <a:r>
              <a:rPr lang="en-US" sz="4000" dirty="0">
                <a:latin typeface="Arial" panose="020B0604020202020204" pitchFamily="34" charset="0"/>
                <a:ea typeface="Times New Roman"/>
                <a:cs typeface="Arial" panose="020B0604020202020204" pitchFamily="34" charset="0"/>
              </a:rPr>
              <a:t>As asylum seekers, people are entitled to free legal assistance and receive emergency social support from the Portuguese Council for Refugees (CPR) in collaboration with other humanitarian cooperation organizations. </a:t>
            </a:r>
            <a:endParaRPr lang="pt-PT"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6619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txBox="1">
            <a:spLocks noGrp="1"/>
          </p:cNvSpPr>
          <p:nvPr>
            <p:ph idx="1"/>
          </p:nvPr>
        </p:nvSpPr>
        <p:spPr>
          <a:xfrm>
            <a:off x="611561" y="1340768"/>
            <a:ext cx="7920880" cy="4818849"/>
          </a:xfrm>
        </p:spPr>
        <p:txBody>
          <a:bodyPr/>
          <a:lstStyle/>
          <a:p>
            <a:pPr marL="457200" lvl="0">
              <a:lnSpc>
                <a:spcPct val="105000"/>
              </a:lnSpc>
              <a:spcBef>
                <a:spcPts val="500"/>
              </a:spcBef>
            </a:pPr>
            <a:r>
              <a:rPr lang="es-ES" sz="2000" dirty="0">
                <a:solidFill>
                  <a:srgbClr val="000000"/>
                </a:solidFill>
                <a:latin typeface="Calibri"/>
                <a:cs typeface="Arial"/>
              </a:rPr>
              <a:t>	</a:t>
            </a:r>
            <a:r>
              <a:rPr lang="es-ES" sz="2200" dirty="0" err="1">
                <a:solidFill>
                  <a:srgbClr val="000000"/>
                </a:solidFill>
                <a:latin typeface="Calibri"/>
                <a:cs typeface="Arial"/>
              </a:rPr>
              <a:t>Different</a:t>
            </a:r>
            <a:r>
              <a:rPr lang="es-ES" sz="2200" dirty="0">
                <a:solidFill>
                  <a:srgbClr val="000000"/>
                </a:solidFill>
                <a:latin typeface="Calibri"/>
                <a:cs typeface="Arial"/>
              </a:rPr>
              <a:t> </a:t>
            </a:r>
            <a:r>
              <a:rPr lang="es-ES" sz="2200" b="1" dirty="0" err="1">
                <a:solidFill>
                  <a:srgbClr val="000000"/>
                </a:solidFill>
                <a:latin typeface="Calibri"/>
                <a:cs typeface="Arial"/>
              </a:rPr>
              <a:t>migration</a:t>
            </a:r>
            <a:r>
              <a:rPr lang="es-ES" sz="2200" b="1" dirty="0">
                <a:solidFill>
                  <a:srgbClr val="000000"/>
                </a:solidFill>
                <a:latin typeface="Calibri"/>
                <a:cs typeface="Arial"/>
              </a:rPr>
              <a:t> </a:t>
            </a:r>
            <a:r>
              <a:rPr lang="es-ES" sz="2200" b="1" dirty="0" err="1">
                <a:solidFill>
                  <a:srgbClr val="000000"/>
                </a:solidFill>
                <a:latin typeface="Calibri"/>
                <a:cs typeface="Arial"/>
              </a:rPr>
              <a:t>routes</a:t>
            </a:r>
            <a:r>
              <a:rPr lang="es-ES" sz="2200" dirty="0">
                <a:solidFill>
                  <a:srgbClr val="000000"/>
                </a:solidFill>
                <a:latin typeface="Calibri"/>
                <a:cs typeface="Arial"/>
              </a:rPr>
              <a:t>.</a:t>
            </a:r>
            <a:endParaRPr lang="pt-PT" sz="2200" dirty="0">
              <a:solidFill>
                <a:srgbClr val="000000"/>
              </a:solidFill>
              <a:latin typeface="Arial"/>
            </a:endParaRPr>
          </a:p>
          <a:p>
            <a:pPr marL="457200" lvl="0">
              <a:lnSpc>
                <a:spcPct val="105000"/>
              </a:lnSpc>
              <a:spcBef>
                <a:spcPts val="500"/>
              </a:spcBef>
            </a:pPr>
            <a:r>
              <a:rPr lang="es-ES" sz="2200" dirty="0">
                <a:solidFill>
                  <a:srgbClr val="000000"/>
                </a:solidFill>
                <a:latin typeface="Calibri"/>
                <a:cs typeface="Arial"/>
              </a:rPr>
              <a:t>	</a:t>
            </a:r>
            <a:r>
              <a:rPr lang="es-ES" sz="2200" dirty="0" err="1">
                <a:solidFill>
                  <a:srgbClr val="000000"/>
                </a:solidFill>
                <a:latin typeface="Calibri"/>
                <a:cs typeface="Arial"/>
              </a:rPr>
              <a:t>Label</a:t>
            </a:r>
            <a:r>
              <a:rPr lang="es-ES" sz="2200" dirty="0">
                <a:solidFill>
                  <a:srgbClr val="000000"/>
                </a:solidFill>
                <a:latin typeface="Calibri"/>
                <a:cs typeface="Arial"/>
              </a:rPr>
              <a:t>/</a:t>
            </a:r>
            <a:r>
              <a:rPr lang="es-ES" sz="2200" dirty="0" err="1">
                <a:solidFill>
                  <a:srgbClr val="000000"/>
                </a:solidFill>
                <a:latin typeface="Calibri"/>
                <a:cs typeface="Arial"/>
              </a:rPr>
              <a:t>name</a:t>
            </a:r>
            <a:r>
              <a:rPr lang="es-ES" sz="2200" dirty="0">
                <a:solidFill>
                  <a:srgbClr val="000000"/>
                </a:solidFill>
                <a:latin typeface="Calibri"/>
                <a:cs typeface="Arial"/>
              </a:rPr>
              <a:t> of </a:t>
            </a:r>
            <a:r>
              <a:rPr lang="es-ES" sz="2200" dirty="0" err="1">
                <a:solidFill>
                  <a:srgbClr val="000000"/>
                </a:solidFill>
                <a:latin typeface="Calibri"/>
                <a:cs typeface="Arial"/>
              </a:rPr>
              <a:t>the</a:t>
            </a:r>
            <a:r>
              <a:rPr lang="es-ES" sz="2200" dirty="0">
                <a:solidFill>
                  <a:srgbClr val="000000"/>
                </a:solidFill>
                <a:latin typeface="Calibri"/>
                <a:cs typeface="Arial"/>
              </a:rPr>
              <a:t> </a:t>
            </a:r>
            <a:r>
              <a:rPr lang="es-ES" sz="2200" dirty="0" err="1">
                <a:solidFill>
                  <a:srgbClr val="000000"/>
                </a:solidFill>
                <a:latin typeface="Calibri"/>
                <a:cs typeface="Arial"/>
              </a:rPr>
              <a:t>different</a:t>
            </a:r>
            <a:r>
              <a:rPr lang="es-ES" sz="2200" dirty="0">
                <a:solidFill>
                  <a:srgbClr val="000000"/>
                </a:solidFill>
                <a:latin typeface="Calibri"/>
                <a:cs typeface="Arial"/>
              </a:rPr>
              <a:t> </a:t>
            </a:r>
            <a:r>
              <a:rPr lang="es-ES" sz="2200" b="1" dirty="0" err="1">
                <a:solidFill>
                  <a:srgbClr val="000000"/>
                </a:solidFill>
                <a:latin typeface="Calibri"/>
                <a:cs typeface="Arial"/>
              </a:rPr>
              <a:t>stages</a:t>
            </a:r>
            <a:r>
              <a:rPr lang="es-ES" sz="2200" dirty="0">
                <a:solidFill>
                  <a:srgbClr val="000000"/>
                </a:solidFill>
                <a:latin typeface="Calibri"/>
                <a:cs typeface="Arial"/>
              </a:rPr>
              <a:t>.</a:t>
            </a:r>
            <a:endParaRPr lang="pt-PT" sz="2200" dirty="0">
              <a:solidFill>
                <a:srgbClr val="000000"/>
              </a:solidFill>
              <a:latin typeface="Arial"/>
            </a:endParaRPr>
          </a:p>
          <a:p>
            <a:pPr marL="457200" lvl="0">
              <a:lnSpc>
                <a:spcPct val="105000"/>
              </a:lnSpc>
              <a:spcBef>
                <a:spcPts val="500"/>
              </a:spcBef>
            </a:pPr>
            <a:r>
              <a:rPr lang="es-ES" sz="2200" dirty="0">
                <a:solidFill>
                  <a:srgbClr val="000000"/>
                </a:solidFill>
                <a:latin typeface="Calibri"/>
                <a:cs typeface="Arial"/>
              </a:rPr>
              <a:t>	</a:t>
            </a:r>
            <a:r>
              <a:rPr lang="es-ES" sz="2200" dirty="0" err="1">
                <a:solidFill>
                  <a:srgbClr val="000000"/>
                </a:solidFill>
                <a:latin typeface="Calibri"/>
                <a:cs typeface="Arial"/>
              </a:rPr>
              <a:t>Which</a:t>
            </a:r>
            <a:r>
              <a:rPr lang="es-ES" sz="2200" dirty="0">
                <a:solidFill>
                  <a:srgbClr val="000000"/>
                </a:solidFill>
                <a:latin typeface="Calibri"/>
                <a:cs typeface="Arial"/>
              </a:rPr>
              <a:t> </a:t>
            </a:r>
            <a:r>
              <a:rPr lang="es-ES" sz="2200" b="1" dirty="0" err="1">
                <a:solidFill>
                  <a:srgbClr val="000000"/>
                </a:solidFill>
                <a:latin typeface="Calibri"/>
                <a:cs typeface="Arial"/>
              </a:rPr>
              <a:t>needs</a:t>
            </a:r>
            <a:r>
              <a:rPr lang="es-ES" sz="2200" dirty="0">
                <a:solidFill>
                  <a:srgbClr val="000000"/>
                </a:solidFill>
                <a:latin typeface="Calibri"/>
                <a:cs typeface="Arial"/>
              </a:rPr>
              <a:t> do </a:t>
            </a:r>
            <a:r>
              <a:rPr lang="es-ES" sz="2200" dirty="0" err="1">
                <a:solidFill>
                  <a:srgbClr val="000000"/>
                </a:solidFill>
                <a:latin typeface="Calibri"/>
                <a:cs typeface="Arial"/>
              </a:rPr>
              <a:t>the</a:t>
            </a:r>
            <a:r>
              <a:rPr lang="es-ES" sz="2200" dirty="0">
                <a:solidFill>
                  <a:srgbClr val="000000"/>
                </a:solidFill>
                <a:latin typeface="Calibri"/>
                <a:cs typeface="Arial"/>
              </a:rPr>
              <a:t> </a:t>
            </a:r>
            <a:r>
              <a:rPr lang="es-ES" sz="2200" dirty="0" err="1">
                <a:solidFill>
                  <a:srgbClr val="000000"/>
                </a:solidFill>
                <a:latin typeface="Calibri"/>
                <a:cs typeface="Arial"/>
              </a:rPr>
              <a:t>migrants</a:t>
            </a:r>
            <a:r>
              <a:rPr lang="es-ES" sz="2200" dirty="0">
                <a:solidFill>
                  <a:srgbClr val="000000"/>
                </a:solidFill>
                <a:latin typeface="Calibri"/>
                <a:cs typeface="Arial"/>
              </a:rPr>
              <a:t> </a:t>
            </a:r>
            <a:r>
              <a:rPr lang="es-ES" sz="2200" dirty="0" err="1">
                <a:solidFill>
                  <a:srgbClr val="000000"/>
                </a:solidFill>
                <a:latin typeface="Calibri"/>
                <a:cs typeface="Arial"/>
              </a:rPr>
              <a:t>have</a:t>
            </a:r>
            <a:r>
              <a:rPr lang="es-ES" sz="2200" dirty="0">
                <a:solidFill>
                  <a:srgbClr val="000000"/>
                </a:solidFill>
                <a:latin typeface="Calibri"/>
                <a:cs typeface="Arial"/>
              </a:rPr>
              <a:t> </a:t>
            </a:r>
            <a:r>
              <a:rPr lang="es-ES" sz="2200" dirty="0" err="1">
                <a:solidFill>
                  <a:srgbClr val="000000"/>
                </a:solidFill>
                <a:latin typeface="Calibri"/>
                <a:cs typeface="Arial"/>
              </a:rPr>
              <a:t>previous</a:t>
            </a:r>
            <a:r>
              <a:rPr lang="es-ES" sz="2200" dirty="0">
                <a:solidFill>
                  <a:srgbClr val="000000"/>
                </a:solidFill>
                <a:latin typeface="Calibri"/>
                <a:cs typeface="Arial"/>
              </a:rPr>
              <a:t> to </a:t>
            </a:r>
            <a:r>
              <a:rPr lang="es-ES" sz="2200" dirty="0" err="1">
                <a:solidFill>
                  <a:srgbClr val="000000"/>
                </a:solidFill>
                <a:latin typeface="Calibri"/>
                <a:cs typeface="Arial"/>
              </a:rPr>
              <a:t>each</a:t>
            </a:r>
            <a:r>
              <a:rPr lang="es-ES" sz="2200" dirty="0">
                <a:solidFill>
                  <a:srgbClr val="000000"/>
                </a:solidFill>
                <a:latin typeface="Calibri"/>
                <a:cs typeface="Arial"/>
              </a:rPr>
              <a:t> </a:t>
            </a:r>
            <a:r>
              <a:rPr lang="es-ES" sz="2200" dirty="0" err="1">
                <a:solidFill>
                  <a:srgbClr val="000000"/>
                </a:solidFill>
                <a:latin typeface="Calibri"/>
                <a:cs typeface="Arial"/>
              </a:rPr>
              <a:t>stage</a:t>
            </a:r>
            <a:r>
              <a:rPr lang="es-ES" sz="2200" dirty="0">
                <a:solidFill>
                  <a:srgbClr val="000000"/>
                </a:solidFill>
                <a:latin typeface="Calibri"/>
                <a:cs typeface="Arial"/>
              </a:rPr>
              <a:t>.</a:t>
            </a:r>
            <a:endParaRPr lang="pt-PT" sz="2200" dirty="0">
              <a:solidFill>
                <a:srgbClr val="000000"/>
              </a:solidFill>
              <a:latin typeface="Arial"/>
            </a:endParaRPr>
          </a:p>
          <a:p>
            <a:pPr marL="457200" lvl="0">
              <a:lnSpc>
                <a:spcPct val="105000"/>
              </a:lnSpc>
              <a:spcBef>
                <a:spcPts val="500"/>
              </a:spcBef>
            </a:pPr>
            <a:r>
              <a:rPr lang="es-ES" sz="2200" dirty="0">
                <a:solidFill>
                  <a:srgbClr val="000000"/>
                </a:solidFill>
                <a:latin typeface="Calibri"/>
                <a:cs typeface="Arial"/>
              </a:rPr>
              <a:t>	</a:t>
            </a:r>
            <a:r>
              <a:rPr lang="es-ES" sz="2200" dirty="0" err="1">
                <a:solidFill>
                  <a:srgbClr val="000000"/>
                </a:solidFill>
                <a:latin typeface="Calibri"/>
                <a:cs typeface="Arial"/>
              </a:rPr>
              <a:t>Which</a:t>
            </a:r>
            <a:r>
              <a:rPr lang="es-ES" sz="2200" dirty="0">
                <a:solidFill>
                  <a:srgbClr val="000000"/>
                </a:solidFill>
                <a:latin typeface="Calibri"/>
                <a:cs typeface="Arial"/>
              </a:rPr>
              <a:t> </a:t>
            </a:r>
            <a:r>
              <a:rPr lang="es-ES" sz="2200" b="1" dirty="0" err="1">
                <a:solidFill>
                  <a:srgbClr val="000000"/>
                </a:solidFill>
                <a:latin typeface="Calibri"/>
                <a:cs typeface="Arial"/>
              </a:rPr>
              <a:t>rights</a:t>
            </a:r>
            <a:r>
              <a:rPr lang="es-ES" sz="2200" dirty="0">
                <a:solidFill>
                  <a:srgbClr val="000000"/>
                </a:solidFill>
                <a:latin typeface="Calibri"/>
                <a:cs typeface="Arial"/>
              </a:rPr>
              <a:t> are </a:t>
            </a:r>
            <a:r>
              <a:rPr lang="es-ES" sz="2200" dirty="0" err="1">
                <a:solidFill>
                  <a:srgbClr val="000000"/>
                </a:solidFill>
                <a:latin typeface="Calibri"/>
                <a:cs typeface="Arial"/>
              </a:rPr>
              <a:t>reached</a:t>
            </a:r>
            <a:r>
              <a:rPr lang="es-ES" sz="2200" dirty="0">
                <a:solidFill>
                  <a:srgbClr val="000000"/>
                </a:solidFill>
                <a:latin typeface="Calibri"/>
                <a:cs typeface="Arial"/>
              </a:rPr>
              <a:t> at </a:t>
            </a:r>
            <a:r>
              <a:rPr lang="es-ES" sz="2200" dirty="0" err="1">
                <a:solidFill>
                  <a:srgbClr val="000000"/>
                </a:solidFill>
                <a:latin typeface="Calibri"/>
                <a:cs typeface="Arial"/>
              </a:rPr>
              <a:t>each</a:t>
            </a:r>
            <a:r>
              <a:rPr lang="es-ES" sz="2200" dirty="0">
                <a:solidFill>
                  <a:srgbClr val="000000"/>
                </a:solidFill>
                <a:latin typeface="Calibri"/>
                <a:cs typeface="Arial"/>
              </a:rPr>
              <a:t> </a:t>
            </a:r>
            <a:r>
              <a:rPr lang="es-ES" sz="2200" dirty="0" err="1">
                <a:solidFill>
                  <a:srgbClr val="000000"/>
                </a:solidFill>
                <a:latin typeface="Calibri"/>
                <a:cs typeface="Arial"/>
              </a:rPr>
              <a:t>stage</a:t>
            </a:r>
            <a:r>
              <a:rPr lang="es-ES" sz="2200" dirty="0">
                <a:solidFill>
                  <a:srgbClr val="000000"/>
                </a:solidFill>
                <a:latin typeface="Calibri"/>
                <a:cs typeface="Arial"/>
              </a:rPr>
              <a:t>.</a:t>
            </a:r>
            <a:endParaRPr lang="pt-PT" sz="2200" dirty="0">
              <a:solidFill>
                <a:srgbClr val="000000"/>
              </a:solidFill>
              <a:latin typeface="Arial"/>
            </a:endParaRPr>
          </a:p>
          <a:p>
            <a:pPr marL="457200" lvl="0">
              <a:lnSpc>
                <a:spcPct val="105000"/>
              </a:lnSpc>
              <a:spcBef>
                <a:spcPts val="500"/>
              </a:spcBef>
            </a:pPr>
            <a:r>
              <a:rPr lang="es-ES" sz="2200" dirty="0">
                <a:solidFill>
                  <a:srgbClr val="000000"/>
                </a:solidFill>
                <a:latin typeface="Calibri"/>
                <a:cs typeface="Arial"/>
              </a:rPr>
              <a:t>	</a:t>
            </a:r>
            <a:r>
              <a:rPr lang="es-ES" sz="2200" b="1" dirty="0" err="1">
                <a:solidFill>
                  <a:srgbClr val="000000"/>
                </a:solidFill>
                <a:latin typeface="Calibri"/>
                <a:cs typeface="Arial"/>
              </a:rPr>
              <a:t>Difficulty</a:t>
            </a:r>
            <a:r>
              <a:rPr lang="es-ES" sz="2200" dirty="0">
                <a:solidFill>
                  <a:srgbClr val="000000"/>
                </a:solidFill>
                <a:latin typeface="Calibri"/>
                <a:cs typeface="Arial"/>
              </a:rPr>
              <a:t> to </a:t>
            </a:r>
            <a:r>
              <a:rPr lang="es-ES" sz="2200" dirty="0" err="1">
                <a:solidFill>
                  <a:srgbClr val="000000"/>
                </a:solidFill>
                <a:latin typeface="Calibri"/>
                <a:cs typeface="Arial"/>
              </a:rPr>
              <a:t>step</a:t>
            </a:r>
            <a:r>
              <a:rPr lang="es-ES" sz="2200" dirty="0">
                <a:solidFill>
                  <a:srgbClr val="000000"/>
                </a:solidFill>
                <a:latin typeface="Calibri"/>
                <a:cs typeface="Arial"/>
              </a:rPr>
              <a:t> </a:t>
            </a:r>
            <a:r>
              <a:rPr lang="es-ES" sz="2200" dirty="0" err="1">
                <a:solidFill>
                  <a:srgbClr val="000000"/>
                </a:solidFill>
                <a:latin typeface="Calibri"/>
                <a:cs typeface="Arial"/>
              </a:rPr>
              <a:t>from</a:t>
            </a:r>
            <a:r>
              <a:rPr lang="es-ES" sz="2200" dirty="0">
                <a:solidFill>
                  <a:srgbClr val="000000"/>
                </a:solidFill>
                <a:latin typeface="Calibri"/>
                <a:cs typeface="Arial"/>
              </a:rPr>
              <a:t> </a:t>
            </a:r>
            <a:r>
              <a:rPr lang="es-ES" sz="2200" dirty="0" err="1">
                <a:solidFill>
                  <a:srgbClr val="000000"/>
                </a:solidFill>
                <a:latin typeface="Calibri"/>
                <a:cs typeface="Arial"/>
              </a:rPr>
              <a:t>one</a:t>
            </a:r>
            <a:r>
              <a:rPr lang="es-ES" sz="2200" dirty="0">
                <a:solidFill>
                  <a:srgbClr val="000000"/>
                </a:solidFill>
                <a:latin typeface="Calibri"/>
                <a:cs typeface="Arial"/>
              </a:rPr>
              <a:t> </a:t>
            </a:r>
            <a:r>
              <a:rPr lang="es-ES" sz="2200" dirty="0" err="1">
                <a:solidFill>
                  <a:srgbClr val="000000"/>
                </a:solidFill>
                <a:latin typeface="Calibri"/>
                <a:cs typeface="Arial"/>
              </a:rPr>
              <a:t>stage</a:t>
            </a:r>
            <a:r>
              <a:rPr lang="es-ES" sz="2200" dirty="0">
                <a:solidFill>
                  <a:srgbClr val="000000"/>
                </a:solidFill>
                <a:latin typeface="Calibri"/>
                <a:cs typeface="Arial"/>
              </a:rPr>
              <a:t> to </a:t>
            </a:r>
            <a:r>
              <a:rPr lang="es-ES" sz="2200" dirty="0" err="1">
                <a:solidFill>
                  <a:srgbClr val="000000"/>
                </a:solidFill>
                <a:latin typeface="Calibri"/>
                <a:cs typeface="Arial"/>
              </a:rPr>
              <a:t>another</a:t>
            </a:r>
            <a:r>
              <a:rPr lang="es-ES" sz="2200" dirty="0">
                <a:solidFill>
                  <a:srgbClr val="000000"/>
                </a:solidFill>
                <a:latin typeface="Calibri"/>
                <a:cs typeface="Arial"/>
              </a:rPr>
              <a:t>.</a:t>
            </a:r>
            <a:endParaRPr lang="pt-PT" sz="2200" dirty="0">
              <a:solidFill>
                <a:srgbClr val="000000"/>
              </a:solidFill>
              <a:latin typeface="Arial"/>
            </a:endParaRPr>
          </a:p>
          <a:p>
            <a:pPr marL="457200" lvl="0">
              <a:lnSpc>
                <a:spcPct val="105000"/>
              </a:lnSpc>
              <a:spcBef>
                <a:spcPts val="500"/>
              </a:spcBef>
            </a:pPr>
            <a:r>
              <a:rPr lang="es-ES" sz="2200" dirty="0">
                <a:solidFill>
                  <a:srgbClr val="000000"/>
                </a:solidFill>
                <a:latin typeface="Calibri"/>
                <a:cs typeface="Arial"/>
              </a:rPr>
              <a:t>	</a:t>
            </a:r>
            <a:r>
              <a:rPr lang="es-ES" sz="2200" b="1" dirty="0" err="1">
                <a:solidFill>
                  <a:srgbClr val="000000"/>
                </a:solidFill>
                <a:latin typeface="Calibri"/>
                <a:cs typeface="Arial"/>
              </a:rPr>
              <a:t>Kind</a:t>
            </a:r>
            <a:r>
              <a:rPr lang="es-ES" sz="2200" b="1" dirty="0">
                <a:solidFill>
                  <a:srgbClr val="000000"/>
                </a:solidFill>
                <a:latin typeface="Calibri"/>
                <a:cs typeface="Arial"/>
              </a:rPr>
              <a:t> of </a:t>
            </a:r>
            <a:r>
              <a:rPr lang="es-ES" sz="2200" b="1" dirty="0" err="1">
                <a:solidFill>
                  <a:srgbClr val="000000"/>
                </a:solidFill>
                <a:latin typeface="Calibri"/>
                <a:cs typeface="Arial"/>
              </a:rPr>
              <a:t>refugees</a:t>
            </a:r>
            <a:r>
              <a:rPr lang="es-ES" sz="2200" b="1" dirty="0">
                <a:solidFill>
                  <a:srgbClr val="000000"/>
                </a:solidFill>
                <a:latin typeface="Calibri"/>
                <a:cs typeface="Arial"/>
              </a:rPr>
              <a:t> </a:t>
            </a:r>
            <a:r>
              <a:rPr lang="es-ES" sz="2200" dirty="0" err="1">
                <a:solidFill>
                  <a:srgbClr val="000000"/>
                </a:solidFill>
                <a:latin typeface="Calibri"/>
                <a:cs typeface="Arial"/>
              </a:rPr>
              <a:t>who</a:t>
            </a:r>
            <a:r>
              <a:rPr lang="es-ES" sz="2200" dirty="0">
                <a:solidFill>
                  <a:srgbClr val="000000"/>
                </a:solidFill>
                <a:latin typeface="Calibri"/>
                <a:cs typeface="Arial"/>
              </a:rPr>
              <a:t> </a:t>
            </a:r>
            <a:r>
              <a:rPr lang="es-ES" sz="2200" dirty="0" err="1">
                <a:solidFill>
                  <a:srgbClr val="000000"/>
                </a:solidFill>
                <a:latin typeface="Calibri"/>
                <a:cs typeface="Arial"/>
              </a:rPr>
              <a:t>reach</a:t>
            </a:r>
            <a:r>
              <a:rPr lang="es-ES" sz="2200" dirty="0">
                <a:solidFill>
                  <a:srgbClr val="000000"/>
                </a:solidFill>
                <a:latin typeface="Calibri"/>
                <a:cs typeface="Arial"/>
              </a:rPr>
              <a:t> </a:t>
            </a:r>
            <a:r>
              <a:rPr lang="es-ES" sz="2200" dirty="0" err="1">
                <a:solidFill>
                  <a:srgbClr val="000000"/>
                </a:solidFill>
                <a:latin typeface="Calibri"/>
                <a:cs typeface="Arial"/>
              </a:rPr>
              <a:t>your</a:t>
            </a:r>
            <a:r>
              <a:rPr lang="es-ES" sz="2200" dirty="0">
                <a:solidFill>
                  <a:srgbClr val="000000"/>
                </a:solidFill>
                <a:latin typeface="Calibri"/>
                <a:cs typeface="Arial"/>
              </a:rPr>
              <a:t> country (</a:t>
            </a:r>
            <a:r>
              <a:rPr lang="es-ES" sz="2200" dirty="0" err="1">
                <a:solidFill>
                  <a:srgbClr val="000000"/>
                </a:solidFill>
                <a:latin typeface="Calibri"/>
                <a:cs typeface="Arial"/>
              </a:rPr>
              <a:t>political</a:t>
            </a:r>
            <a:r>
              <a:rPr lang="es-ES" sz="2200" dirty="0">
                <a:solidFill>
                  <a:srgbClr val="000000"/>
                </a:solidFill>
                <a:latin typeface="Calibri"/>
                <a:cs typeface="Arial"/>
              </a:rPr>
              <a:t>, </a:t>
            </a:r>
            <a:r>
              <a:rPr lang="es-ES" sz="2200" dirty="0" err="1">
                <a:solidFill>
                  <a:srgbClr val="000000"/>
                </a:solidFill>
                <a:latin typeface="Calibri"/>
                <a:cs typeface="Arial"/>
              </a:rPr>
              <a:t>conflict</a:t>
            </a:r>
            <a:r>
              <a:rPr lang="es-ES" sz="2200" dirty="0">
                <a:solidFill>
                  <a:srgbClr val="000000"/>
                </a:solidFill>
                <a:latin typeface="Calibri"/>
                <a:cs typeface="Arial"/>
              </a:rPr>
              <a:t>, </a:t>
            </a:r>
            <a:r>
              <a:rPr lang="es-ES" sz="2200" dirty="0" err="1">
                <a:solidFill>
                  <a:srgbClr val="000000"/>
                </a:solidFill>
                <a:latin typeface="Calibri"/>
                <a:cs typeface="Arial"/>
              </a:rPr>
              <a:t>religious</a:t>
            </a:r>
            <a:r>
              <a:rPr lang="es-ES" sz="2200" dirty="0">
                <a:solidFill>
                  <a:srgbClr val="000000"/>
                </a:solidFill>
                <a:latin typeface="Calibri"/>
                <a:cs typeface="Arial"/>
              </a:rPr>
              <a:t>, </a:t>
            </a:r>
            <a:r>
              <a:rPr lang="es-ES" sz="2200" dirty="0" err="1">
                <a:solidFill>
                  <a:srgbClr val="000000"/>
                </a:solidFill>
                <a:latin typeface="Calibri"/>
                <a:cs typeface="Arial"/>
              </a:rPr>
              <a:t>poverty</a:t>
            </a:r>
            <a:r>
              <a:rPr lang="es-ES" sz="2200" dirty="0">
                <a:solidFill>
                  <a:srgbClr val="000000"/>
                </a:solidFill>
                <a:latin typeface="Calibri"/>
                <a:cs typeface="Arial"/>
              </a:rPr>
              <a:t>...)</a:t>
            </a:r>
            <a:endParaRPr lang="pt-PT" sz="2200" dirty="0">
              <a:solidFill>
                <a:srgbClr val="000000"/>
              </a:solidFill>
              <a:latin typeface="Arial"/>
            </a:endParaRPr>
          </a:p>
          <a:p>
            <a:pPr marL="457200" lvl="0">
              <a:lnSpc>
                <a:spcPct val="105000"/>
              </a:lnSpc>
              <a:spcBef>
                <a:spcPts val="500"/>
              </a:spcBef>
            </a:pPr>
            <a:r>
              <a:rPr lang="es-ES" sz="2200" dirty="0">
                <a:solidFill>
                  <a:srgbClr val="000000"/>
                </a:solidFill>
                <a:latin typeface="Calibri"/>
                <a:cs typeface="Arial"/>
              </a:rPr>
              <a:t>	</a:t>
            </a:r>
            <a:r>
              <a:rPr lang="es-ES" sz="2200" b="1" dirty="0" err="1">
                <a:solidFill>
                  <a:srgbClr val="000000"/>
                </a:solidFill>
                <a:latin typeface="Calibri"/>
                <a:cs typeface="Arial"/>
              </a:rPr>
              <a:t>Origin</a:t>
            </a:r>
            <a:r>
              <a:rPr lang="es-ES" sz="2200" b="1" dirty="0">
                <a:solidFill>
                  <a:srgbClr val="000000"/>
                </a:solidFill>
                <a:latin typeface="Calibri"/>
                <a:cs typeface="Arial"/>
              </a:rPr>
              <a:t> </a:t>
            </a:r>
            <a:r>
              <a:rPr lang="es-ES" sz="2200" b="1" dirty="0" err="1">
                <a:solidFill>
                  <a:srgbClr val="000000"/>
                </a:solidFill>
                <a:latin typeface="Calibri"/>
                <a:cs typeface="Arial"/>
              </a:rPr>
              <a:t>countries</a:t>
            </a:r>
            <a:r>
              <a:rPr lang="es-ES" sz="2200" dirty="0">
                <a:solidFill>
                  <a:srgbClr val="000000"/>
                </a:solidFill>
                <a:latin typeface="Calibri"/>
                <a:cs typeface="Arial"/>
              </a:rPr>
              <a:t>. </a:t>
            </a:r>
            <a:endParaRPr lang="pt-PT" sz="2200" dirty="0">
              <a:solidFill>
                <a:srgbClr val="000000"/>
              </a:solidFill>
              <a:latin typeface="Arial"/>
            </a:endParaRPr>
          </a:p>
          <a:p>
            <a:pPr marL="457200" lvl="0">
              <a:lnSpc>
                <a:spcPct val="105000"/>
              </a:lnSpc>
              <a:spcBef>
                <a:spcPts val="500"/>
              </a:spcBef>
            </a:pPr>
            <a:r>
              <a:rPr lang="es-ES" sz="2200" dirty="0">
                <a:solidFill>
                  <a:srgbClr val="000000"/>
                </a:solidFill>
                <a:latin typeface="Calibri"/>
                <a:cs typeface="Arial"/>
              </a:rPr>
              <a:t>	</a:t>
            </a:r>
            <a:r>
              <a:rPr lang="es-ES" sz="2200" b="1" dirty="0" err="1">
                <a:solidFill>
                  <a:srgbClr val="000000"/>
                </a:solidFill>
                <a:latin typeface="Calibri"/>
                <a:cs typeface="Arial"/>
              </a:rPr>
              <a:t>Ways</a:t>
            </a:r>
            <a:r>
              <a:rPr lang="es-ES" sz="2200" b="1" dirty="0">
                <a:solidFill>
                  <a:srgbClr val="000000"/>
                </a:solidFill>
                <a:latin typeface="Calibri"/>
                <a:cs typeface="Arial"/>
              </a:rPr>
              <a:t> of </a:t>
            </a:r>
            <a:r>
              <a:rPr lang="es-ES" sz="2200" b="1" dirty="0" err="1">
                <a:solidFill>
                  <a:srgbClr val="000000"/>
                </a:solidFill>
                <a:latin typeface="Calibri"/>
                <a:cs typeface="Arial"/>
              </a:rPr>
              <a:t>life</a:t>
            </a:r>
            <a:r>
              <a:rPr lang="es-ES" sz="2200" b="1" dirty="0">
                <a:solidFill>
                  <a:srgbClr val="000000"/>
                </a:solidFill>
                <a:latin typeface="Calibri"/>
                <a:cs typeface="Arial"/>
              </a:rPr>
              <a:t> </a:t>
            </a:r>
            <a:r>
              <a:rPr lang="es-ES" sz="2200" dirty="0">
                <a:solidFill>
                  <a:srgbClr val="000000"/>
                </a:solidFill>
                <a:latin typeface="Calibri"/>
                <a:cs typeface="Arial"/>
              </a:rPr>
              <a:t>in </a:t>
            </a:r>
            <a:r>
              <a:rPr lang="es-ES" sz="2200" dirty="0" err="1">
                <a:solidFill>
                  <a:srgbClr val="000000"/>
                </a:solidFill>
                <a:latin typeface="Calibri"/>
                <a:cs typeface="Arial"/>
              </a:rPr>
              <a:t>the</a:t>
            </a:r>
            <a:r>
              <a:rPr lang="es-ES" sz="2200" dirty="0">
                <a:solidFill>
                  <a:srgbClr val="000000"/>
                </a:solidFill>
                <a:latin typeface="Calibri"/>
                <a:cs typeface="Arial"/>
              </a:rPr>
              <a:t> </a:t>
            </a:r>
            <a:r>
              <a:rPr lang="es-ES" sz="2200" dirty="0" err="1">
                <a:solidFill>
                  <a:srgbClr val="000000"/>
                </a:solidFill>
                <a:latin typeface="Calibri"/>
                <a:cs typeface="Arial"/>
              </a:rPr>
              <a:t>welcoming</a:t>
            </a:r>
            <a:r>
              <a:rPr lang="es-ES" sz="2200" dirty="0">
                <a:solidFill>
                  <a:srgbClr val="000000"/>
                </a:solidFill>
                <a:latin typeface="Calibri"/>
                <a:cs typeface="Arial"/>
              </a:rPr>
              <a:t> country, </a:t>
            </a:r>
            <a:r>
              <a:rPr lang="es-ES" sz="2200" dirty="0" err="1">
                <a:solidFill>
                  <a:srgbClr val="000000"/>
                </a:solidFill>
                <a:latin typeface="Calibri"/>
                <a:cs typeface="Arial"/>
              </a:rPr>
              <a:t>difficulties</a:t>
            </a:r>
            <a:r>
              <a:rPr lang="es-ES" sz="2200" dirty="0">
                <a:solidFill>
                  <a:srgbClr val="000000"/>
                </a:solidFill>
                <a:latin typeface="Calibri"/>
                <a:cs typeface="Arial"/>
              </a:rPr>
              <a:t>, </a:t>
            </a:r>
            <a:r>
              <a:rPr lang="es-ES" sz="2200" dirty="0" err="1">
                <a:solidFill>
                  <a:srgbClr val="000000"/>
                </a:solidFill>
                <a:latin typeface="Calibri"/>
                <a:cs typeface="Arial"/>
              </a:rPr>
              <a:t>advantages</a:t>
            </a:r>
            <a:r>
              <a:rPr lang="es-ES" sz="2200" dirty="0">
                <a:solidFill>
                  <a:srgbClr val="000000"/>
                </a:solidFill>
                <a:latin typeface="Calibri"/>
                <a:cs typeface="Arial"/>
              </a:rPr>
              <a:t>...</a:t>
            </a:r>
            <a:endParaRPr lang="pt-PT" sz="2200" dirty="0">
              <a:solidFill>
                <a:srgbClr val="000000"/>
              </a:solidFill>
              <a:latin typeface="Arial"/>
            </a:endParaRPr>
          </a:p>
          <a:p>
            <a:pPr lvl="0">
              <a:lnSpc>
                <a:spcPct val="90000"/>
              </a:lnSpc>
              <a:spcBef>
                <a:spcPts val="500"/>
              </a:spcBef>
            </a:pPr>
            <a:endParaRPr lang="pt-PT" sz="2000" dirty="0"/>
          </a:p>
        </p:txBody>
      </p:sp>
      <p:sp>
        <p:nvSpPr>
          <p:cNvPr id="3" name="Título 2"/>
          <p:cNvSpPr txBox="1">
            <a:spLocks noGrp="1"/>
          </p:cNvSpPr>
          <p:nvPr>
            <p:ph type="title"/>
          </p:nvPr>
        </p:nvSpPr>
        <p:spPr/>
        <p:txBody>
          <a:bodyPr>
            <a:normAutofit/>
          </a:bodyPr>
          <a:lstStyle/>
          <a:p>
            <a:pPr marL="457200" lvl="0" indent="-342900" algn="l">
              <a:lnSpc>
                <a:spcPct val="105000"/>
              </a:lnSpc>
              <a:spcBef>
                <a:spcPts val="500"/>
              </a:spcBef>
            </a:pPr>
            <a:r>
              <a:rPr lang="es-ES" sz="3200" dirty="0" err="1">
                <a:solidFill>
                  <a:srgbClr val="000000"/>
                </a:solidFill>
                <a:latin typeface="Arial" panose="020B0604020202020204" pitchFamily="34" charset="0"/>
                <a:ea typeface="+mn-ea"/>
                <a:cs typeface="Arial" panose="020B0604020202020204" pitchFamily="34" charset="0"/>
              </a:rPr>
              <a:t>Summary</a:t>
            </a:r>
            <a:r>
              <a:rPr lang="es-ES" sz="3200" dirty="0">
                <a:solidFill>
                  <a:srgbClr val="000000"/>
                </a:solidFill>
                <a:latin typeface="Arial" panose="020B0604020202020204" pitchFamily="34" charset="0"/>
                <a:ea typeface="+mn-ea"/>
                <a:cs typeface="Arial" panose="020B0604020202020204" pitchFamily="34" charset="0"/>
              </a:rPr>
              <a:t> :</a:t>
            </a:r>
            <a:endParaRPr lang="pt-PT" sz="3200" dirty="0">
              <a:latin typeface="Arial" panose="020B0604020202020204" pitchFamily="34" charset="0"/>
              <a:cs typeface="Arial" panose="020B0604020202020204" pitchFamily="34" charset="0"/>
            </a:endParaRPr>
          </a:p>
        </p:txBody>
      </p:sp>
      <p:sp>
        <p:nvSpPr>
          <p:cNvPr id="4" name="Marcador de Posição do Número do Diapositivo 3"/>
          <p:cNvSpPr>
            <a:spLocks noGrp="1"/>
          </p:cNvSpPr>
          <p:nvPr>
            <p:ph type="sldNum" sz="quarter" idx="12"/>
          </p:nvPr>
        </p:nvSpPr>
        <p:spPr/>
        <p:txBody>
          <a:bodyPr/>
          <a:lstStyle/>
          <a:p>
            <a:fld id="{2854F557-96ED-42DE-9F3E-5AB34A1A75D0}" type="slidenum">
              <a:rPr lang="pt-PT" smtClean="0"/>
              <a:t>2</a:t>
            </a:fld>
            <a:endParaRPr lang="pt-PT"/>
          </a:p>
        </p:txBody>
      </p:sp>
    </p:spTree>
    <p:extLst>
      <p:ext uri="{BB962C8B-B14F-4D97-AF65-F5344CB8AC3E}">
        <p14:creationId xmlns:p14="http://schemas.microsoft.com/office/powerpoint/2010/main" val="1952499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marL="342900" lvl="0" indent="-342900">
              <a:lnSpc>
                <a:spcPct val="150000"/>
              </a:lnSpc>
              <a:spcBef>
                <a:spcPct val="20000"/>
              </a:spcBef>
            </a:pPr>
            <a:r>
              <a:rPr lang="en-US" sz="3600" b="1" dirty="0">
                <a:solidFill>
                  <a:prstClr val="black"/>
                </a:solidFill>
                <a:latin typeface="Arial"/>
                <a:ea typeface="Times New Roman"/>
                <a:cs typeface="Times New Roman"/>
              </a:rPr>
              <a:t>Vulnerable cases are:</a:t>
            </a:r>
            <a:endParaRPr lang="pt-PT" sz="3600" dirty="0"/>
          </a:p>
        </p:txBody>
      </p:sp>
      <p:sp>
        <p:nvSpPr>
          <p:cNvPr id="3" name="Marcador de Posição de Conteúdo 2"/>
          <p:cNvSpPr>
            <a:spLocks noGrp="1"/>
          </p:cNvSpPr>
          <p:nvPr>
            <p:ph idx="1"/>
          </p:nvPr>
        </p:nvSpPr>
        <p:spPr/>
        <p:txBody>
          <a:bodyPr>
            <a:normAutofit fontScale="77500" lnSpcReduction="20000"/>
          </a:bodyPr>
          <a:lstStyle/>
          <a:p>
            <a:pPr marL="0" indent="0">
              <a:lnSpc>
                <a:spcPct val="150000"/>
              </a:lnSpc>
              <a:spcAft>
                <a:spcPts val="0"/>
              </a:spcAft>
              <a:buNone/>
            </a:pPr>
            <a:r>
              <a:rPr lang="en-US" b="1" dirty="0">
                <a:latin typeface="Arial"/>
                <a:ea typeface="Times New Roman"/>
                <a:cs typeface="Times New Roman"/>
              </a:rPr>
              <a:t>• </a:t>
            </a:r>
            <a:r>
              <a:rPr lang="en-US" dirty="0">
                <a:latin typeface="Arial"/>
                <a:ea typeface="Times New Roman"/>
                <a:cs typeface="Times New Roman"/>
              </a:rPr>
              <a:t>Women alone or with minor children;</a:t>
            </a:r>
            <a:endParaRPr lang="pt-PT" sz="1600" dirty="0">
              <a:ea typeface="Calibri"/>
              <a:cs typeface="Times New Roman"/>
            </a:endParaRPr>
          </a:p>
          <a:p>
            <a:pPr marL="0" indent="0">
              <a:lnSpc>
                <a:spcPct val="150000"/>
              </a:lnSpc>
              <a:spcAft>
                <a:spcPts val="0"/>
              </a:spcAft>
              <a:buNone/>
            </a:pPr>
            <a:r>
              <a:rPr lang="en-US" dirty="0">
                <a:latin typeface="Arial"/>
                <a:ea typeface="Times New Roman"/>
                <a:cs typeface="Times New Roman"/>
              </a:rPr>
              <a:t>• Pregnant women;</a:t>
            </a:r>
            <a:endParaRPr lang="pt-PT" sz="1600" dirty="0">
              <a:ea typeface="Calibri"/>
              <a:cs typeface="Times New Roman"/>
            </a:endParaRPr>
          </a:p>
          <a:p>
            <a:pPr marL="0" indent="0">
              <a:lnSpc>
                <a:spcPct val="150000"/>
              </a:lnSpc>
              <a:spcAft>
                <a:spcPts val="0"/>
              </a:spcAft>
              <a:buNone/>
            </a:pPr>
            <a:r>
              <a:rPr lang="en-US" dirty="0">
                <a:latin typeface="Arial"/>
                <a:ea typeface="Times New Roman"/>
                <a:cs typeface="Times New Roman"/>
              </a:rPr>
              <a:t>• Invalid or sick men;</a:t>
            </a:r>
            <a:endParaRPr lang="pt-PT" sz="1600" dirty="0">
              <a:ea typeface="Times New Roman"/>
              <a:cs typeface="Times New Roman"/>
            </a:endParaRPr>
          </a:p>
          <a:p>
            <a:pPr marL="0" indent="0">
              <a:lnSpc>
                <a:spcPct val="150000"/>
              </a:lnSpc>
              <a:spcAft>
                <a:spcPts val="0"/>
              </a:spcAft>
              <a:buNone/>
            </a:pPr>
            <a:r>
              <a:rPr lang="en-US" dirty="0">
                <a:latin typeface="Arial"/>
                <a:ea typeface="Times New Roman"/>
                <a:cs typeface="Times New Roman"/>
              </a:rPr>
              <a:t>• Children;</a:t>
            </a:r>
            <a:endParaRPr lang="pt-PT" sz="1600" dirty="0">
              <a:ea typeface="Times New Roman"/>
              <a:cs typeface="Times New Roman"/>
            </a:endParaRPr>
          </a:p>
          <a:p>
            <a:pPr marL="0" indent="0">
              <a:lnSpc>
                <a:spcPct val="150000"/>
              </a:lnSpc>
              <a:spcAft>
                <a:spcPts val="0"/>
              </a:spcAft>
              <a:buNone/>
            </a:pPr>
            <a:r>
              <a:rPr lang="en-US" dirty="0">
                <a:latin typeface="Arial"/>
                <a:ea typeface="Times New Roman"/>
                <a:cs typeface="Times New Roman"/>
              </a:rPr>
              <a:t>•  Seniors.</a:t>
            </a:r>
            <a:endParaRPr lang="pt-PT" sz="1600" dirty="0">
              <a:ea typeface="Calibri"/>
              <a:cs typeface="Times New Roman"/>
            </a:endParaRPr>
          </a:p>
          <a:p>
            <a:pPr marL="0" indent="0" algn="just">
              <a:lnSpc>
                <a:spcPct val="150000"/>
              </a:lnSpc>
              <a:spcAft>
                <a:spcPts val="0"/>
              </a:spcAft>
              <a:buNone/>
            </a:pPr>
            <a:endParaRPr lang="en-US" sz="1900" dirty="0">
              <a:latin typeface="Arial"/>
              <a:ea typeface="Times New Roman"/>
              <a:cs typeface="Times New Roman"/>
            </a:endParaRPr>
          </a:p>
          <a:p>
            <a:pPr marL="0" indent="0" algn="just">
              <a:lnSpc>
                <a:spcPct val="150000"/>
              </a:lnSpc>
              <a:spcAft>
                <a:spcPts val="0"/>
              </a:spcAft>
              <a:buNone/>
            </a:pPr>
            <a:r>
              <a:rPr lang="en-US" dirty="0">
                <a:latin typeface="Arial"/>
                <a:ea typeface="Times New Roman"/>
                <a:cs typeface="Times New Roman"/>
              </a:rPr>
              <a:t>They are supported by the Social Emergency Service of the Santa Casa da </a:t>
            </a:r>
            <a:r>
              <a:rPr lang="en-US" dirty="0" err="1">
                <a:latin typeface="Arial"/>
                <a:ea typeface="Times New Roman"/>
                <a:cs typeface="Times New Roman"/>
              </a:rPr>
              <a:t>Misericórdia</a:t>
            </a:r>
            <a:r>
              <a:rPr lang="en-US" dirty="0">
                <a:latin typeface="Arial"/>
                <a:ea typeface="Times New Roman"/>
                <a:cs typeface="Times New Roman"/>
              </a:rPr>
              <a:t> de </a:t>
            </a:r>
            <a:r>
              <a:rPr lang="en-US" dirty="0" err="1">
                <a:latin typeface="Arial"/>
                <a:ea typeface="Times New Roman"/>
                <a:cs typeface="Times New Roman"/>
              </a:rPr>
              <a:t>Lisboa</a:t>
            </a:r>
            <a:endParaRPr lang="pt-PT" sz="1600" dirty="0">
              <a:ea typeface="Calibri"/>
              <a:cs typeface="Times New Roman"/>
            </a:endParaRPr>
          </a:p>
          <a:p>
            <a:endParaRPr lang="pt-PT" dirty="0"/>
          </a:p>
        </p:txBody>
      </p:sp>
    </p:spTree>
    <p:extLst>
      <p:ext uri="{BB962C8B-B14F-4D97-AF65-F5344CB8AC3E}">
        <p14:creationId xmlns:p14="http://schemas.microsoft.com/office/powerpoint/2010/main" val="629169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normAutofit fontScale="92500"/>
          </a:bodyPr>
          <a:lstStyle/>
          <a:p>
            <a:pPr algn="just">
              <a:lnSpc>
                <a:spcPct val="150000"/>
              </a:lnSpc>
              <a:spcAft>
                <a:spcPts val="0"/>
              </a:spcAft>
            </a:pPr>
            <a:r>
              <a:rPr lang="en-US" dirty="0">
                <a:latin typeface="Arial"/>
                <a:ea typeface="Times New Roman"/>
                <a:cs typeface="Times New Roman"/>
              </a:rPr>
              <a:t>With a </a:t>
            </a:r>
            <a:r>
              <a:rPr lang="en-US" u="sng" dirty="0">
                <a:latin typeface="Arial"/>
                <a:ea typeface="Times New Roman"/>
                <a:cs typeface="Times New Roman"/>
              </a:rPr>
              <a:t>Provisional Residence Authorization </a:t>
            </a:r>
            <a:r>
              <a:rPr lang="en-US" dirty="0">
                <a:latin typeface="Arial"/>
                <a:ea typeface="Times New Roman"/>
                <a:cs typeface="Times New Roman"/>
              </a:rPr>
              <a:t>they receive legal advice from the CPR, but </a:t>
            </a:r>
            <a:r>
              <a:rPr lang="en-US" u="sng" dirty="0">
                <a:latin typeface="Arial"/>
                <a:ea typeface="Times New Roman"/>
                <a:cs typeface="Times New Roman"/>
              </a:rPr>
              <a:t>social support </a:t>
            </a:r>
            <a:r>
              <a:rPr lang="en-US" dirty="0">
                <a:latin typeface="Arial"/>
                <a:ea typeface="Times New Roman"/>
                <a:cs typeface="Times New Roman"/>
              </a:rPr>
              <a:t>will be granted by Social Security until they find paid work and for a maximum period of </a:t>
            </a:r>
            <a:r>
              <a:rPr lang="en-US" u="sng" dirty="0">
                <a:latin typeface="Arial"/>
                <a:ea typeface="Times New Roman"/>
                <a:cs typeface="Times New Roman"/>
              </a:rPr>
              <a:t>4 months </a:t>
            </a:r>
            <a:r>
              <a:rPr lang="en-US" dirty="0">
                <a:latin typeface="Arial"/>
                <a:ea typeface="Times New Roman"/>
                <a:cs typeface="Times New Roman"/>
              </a:rPr>
              <a:t>(except for very particular situations).</a:t>
            </a:r>
            <a:endParaRPr lang="pt-PT" sz="1800" dirty="0">
              <a:ea typeface="Calibri"/>
              <a:cs typeface="Times New Roman"/>
            </a:endParaRPr>
          </a:p>
          <a:p>
            <a:endParaRPr lang="pt-PT" dirty="0"/>
          </a:p>
        </p:txBody>
      </p:sp>
    </p:spTree>
    <p:extLst>
      <p:ext uri="{BB962C8B-B14F-4D97-AF65-F5344CB8AC3E}">
        <p14:creationId xmlns:p14="http://schemas.microsoft.com/office/powerpoint/2010/main" val="1511997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spcBef>
                <a:spcPct val="20000"/>
              </a:spcBef>
            </a:pPr>
            <a:r>
              <a:rPr lang="en-US" sz="2800" b="1" dirty="0">
                <a:solidFill>
                  <a:prstClr val="black"/>
                </a:solidFill>
                <a:latin typeface="Arial" panose="020B0604020202020204" pitchFamily="34" charset="0"/>
                <a:ea typeface="Times New Roman"/>
                <a:cs typeface="Arial" panose="020B0604020202020204" pitchFamily="34" charset="0"/>
              </a:rPr>
              <a:t>After the instruction, the request can be:</a:t>
            </a:r>
          </a:p>
        </p:txBody>
      </p:sp>
      <p:sp>
        <p:nvSpPr>
          <p:cNvPr id="3" name="Marcador de Posição de Conteúdo 2"/>
          <p:cNvSpPr>
            <a:spLocks noGrp="1"/>
          </p:cNvSpPr>
          <p:nvPr>
            <p:ph idx="1"/>
          </p:nvPr>
        </p:nvSpPr>
        <p:spPr>
          <a:xfrm>
            <a:off x="457200" y="1600200"/>
            <a:ext cx="8229600" cy="4997152"/>
          </a:xfrm>
        </p:spPr>
        <p:txBody>
          <a:bodyPr>
            <a:normAutofit fontScale="85000" lnSpcReduction="10000"/>
          </a:bodyPr>
          <a:lstStyle/>
          <a:p>
            <a:pPr algn="just">
              <a:lnSpc>
                <a:spcPct val="115000"/>
              </a:lnSpc>
              <a:spcAft>
                <a:spcPts val="0"/>
              </a:spcAft>
            </a:pPr>
            <a:r>
              <a:rPr lang="en-US" sz="3100" b="1" dirty="0">
                <a:solidFill>
                  <a:srgbClr val="006600"/>
                </a:solidFill>
                <a:latin typeface="Arial" panose="020B0604020202020204" pitchFamily="34" charset="0"/>
                <a:ea typeface="Times New Roman"/>
                <a:cs typeface="Arial" panose="020B0604020202020204" pitchFamily="34" charset="0"/>
              </a:rPr>
              <a:t>Deferred</a:t>
            </a:r>
            <a:r>
              <a:rPr lang="en-US" sz="3100" dirty="0">
                <a:solidFill>
                  <a:srgbClr val="006600"/>
                </a:solidFill>
                <a:latin typeface="Arial" panose="020B0604020202020204" pitchFamily="34" charset="0"/>
                <a:ea typeface="Times New Roman"/>
                <a:cs typeface="Arial" panose="020B0604020202020204" pitchFamily="34" charset="0"/>
              </a:rPr>
              <a:t> </a:t>
            </a:r>
            <a:r>
              <a:rPr lang="en-US" sz="3100" dirty="0">
                <a:latin typeface="Arial" panose="020B0604020202020204" pitchFamily="34" charset="0"/>
                <a:ea typeface="Times New Roman"/>
                <a:cs typeface="Arial" panose="020B0604020202020204" pitchFamily="34" charset="0"/>
              </a:rPr>
              <a:t>-  the applicant receives the title of Refugee or, alternatively, Residence Permit for humanitarian reasons.</a:t>
            </a:r>
            <a:endParaRPr lang="pt-PT" sz="3100" dirty="0">
              <a:latin typeface="Arial" panose="020B0604020202020204" pitchFamily="34" charset="0"/>
              <a:ea typeface="Calibri"/>
              <a:cs typeface="Arial" panose="020B0604020202020204" pitchFamily="34" charset="0"/>
            </a:endParaRPr>
          </a:p>
          <a:p>
            <a:pPr algn="just">
              <a:lnSpc>
                <a:spcPct val="115000"/>
              </a:lnSpc>
              <a:spcAft>
                <a:spcPts val="0"/>
              </a:spcAft>
              <a:buFontTx/>
              <a:buChar char="-"/>
            </a:pPr>
            <a:r>
              <a:rPr lang="en-US" sz="3100" dirty="0">
                <a:latin typeface="Arial" panose="020B0604020202020204" pitchFamily="34" charset="0"/>
                <a:ea typeface="Times New Roman"/>
                <a:cs typeface="Arial" panose="020B0604020202020204" pitchFamily="34" charset="0"/>
              </a:rPr>
              <a:t>Residence Permit proves the legal residence of a foreigner in Portugal. </a:t>
            </a:r>
            <a:r>
              <a:rPr lang="pt-PT" sz="3100" dirty="0" err="1">
                <a:latin typeface="Arial" panose="020B0604020202020204" pitchFamily="34" charset="0"/>
                <a:ea typeface="Times New Roman"/>
                <a:cs typeface="Arial" panose="020B0604020202020204" pitchFamily="34" charset="0"/>
              </a:rPr>
              <a:t>It</a:t>
            </a:r>
            <a:r>
              <a:rPr lang="pt-PT" sz="3100" dirty="0">
                <a:latin typeface="Arial" panose="020B0604020202020204" pitchFamily="34" charset="0"/>
                <a:ea typeface="Times New Roman"/>
                <a:cs typeface="Arial" panose="020B0604020202020204" pitchFamily="34" charset="0"/>
              </a:rPr>
              <a:t> </a:t>
            </a:r>
            <a:r>
              <a:rPr lang="pt-PT" sz="3100" dirty="0" err="1">
                <a:latin typeface="Arial" panose="020B0604020202020204" pitchFamily="34" charset="0"/>
                <a:ea typeface="Times New Roman"/>
                <a:cs typeface="Arial" panose="020B0604020202020204" pitchFamily="34" charset="0"/>
              </a:rPr>
              <a:t>is</a:t>
            </a:r>
            <a:r>
              <a:rPr lang="pt-PT" sz="3100" dirty="0">
                <a:latin typeface="Arial" panose="020B0604020202020204" pitchFamily="34" charset="0"/>
                <a:ea typeface="Times New Roman"/>
                <a:cs typeface="Arial" panose="020B0604020202020204" pitchFamily="34" charset="0"/>
              </a:rPr>
              <a:t> </a:t>
            </a:r>
            <a:r>
              <a:rPr lang="pt-PT" sz="3100" dirty="0" err="1">
                <a:latin typeface="Arial" panose="020B0604020202020204" pitchFamily="34" charset="0"/>
                <a:ea typeface="Times New Roman"/>
                <a:cs typeface="Arial" panose="020B0604020202020204" pitchFamily="34" charset="0"/>
              </a:rPr>
              <a:t>renewable</a:t>
            </a:r>
            <a:r>
              <a:rPr lang="pt-PT" sz="3100" dirty="0">
                <a:latin typeface="Arial" panose="020B0604020202020204" pitchFamily="34" charset="0"/>
                <a:ea typeface="Times New Roman"/>
                <a:cs typeface="Arial" panose="020B0604020202020204" pitchFamily="34" charset="0"/>
              </a:rPr>
              <a:t> </a:t>
            </a:r>
            <a:r>
              <a:rPr lang="pt-PT" sz="3100" dirty="0" err="1">
                <a:latin typeface="Arial" panose="020B0604020202020204" pitchFamily="34" charset="0"/>
                <a:ea typeface="Times New Roman"/>
                <a:cs typeface="Arial" panose="020B0604020202020204" pitchFamily="34" charset="0"/>
              </a:rPr>
              <a:t>annually</a:t>
            </a:r>
            <a:r>
              <a:rPr lang="pt-PT" sz="3100" dirty="0">
                <a:latin typeface="Arial" panose="020B0604020202020204" pitchFamily="34" charset="0"/>
                <a:ea typeface="Times New Roman"/>
                <a:cs typeface="Arial" panose="020B0604020202020204" pitchFamily="34" charset="0"/>
              </a:rPr>
              <a:t> for a </a:t>
            </a:r>
            <a:r>
              <a:rPr lang="pt-PT" sz="3100" dirty="0" err="1">
                <a:latin typeface="Arial" panose="020B0604020202020204" pitchFamily="34" charset="0"/>
                <a:ea typeface="Times New Roman"/>
                <a:cs typeface="Arial" panose="020B0604020202020204" pitchFamily="34" charset="0"/>
              </a:rPr>
              <a:t>period</a:t>
            </a:r>
            <a:r>
              <a:rPr lang="pt-PT" sz="3100" dirty="0">
                <a:latin typeface="Arial" panose="020B0604020202020204" pitchFamily="34" charset="0"/>
                <a:ea typeface="Times New Roman"/>
                <a:cs typeface="Arial" panose="020B0604020202020204" pitchFamily="34" charset="0"/>
              </a:rPr>
              <a:t> of 5 </a:t>
            </a:r>
            <a:r>
              <a:rPr lang="pt-PT" sz="3100" dirty="0" err="1">
                <a:latin typeface="Arial" panose="020B0604020202020204" pitchFamily="34" charset="0"/>
                <a:ea typeface="Times New Roman"/>
                <a:cs typeface="Arial" panose="020B0604020202020204" pitchFamily="34" charset="0"/>
              </a:rPr>
              <a:t>years</a:t>
            </a:r>
            <a:r>
              <a:rPr lang="pt-PT" sz="3100" dirty="0">
                <a:latin typeface="Arial" panose="020B0604020202020204" pitchFamily="34" charset="0"/>
                <a:ea typeface="Times New Roman"/>
                <a:cs typeface="Arial" panose="020B0604020202020204" pitchFamily="34" charset="0"/>
              </a:rPr>
              <a:t>.</a:t>
            </a:r>
          </a:p>
          <a:p>
            <a:pPr marL="0" indent="0">
              <a:lnSpc>
                <a:spcPct val="115000"/>
              </a:lnSpc>
              <a:spcAft>
                <a:spcPts val="0"/>
              </a:spcAft>
              <a:buNone/>
            </a:pPr>
            <a:endParaRPr lang="pt-PT" sz="1900" dirty="0">
              <a:ea typeface="Calibri"/>
              <a:cs typeface="Times New Roman"/>
            </a:endParaRPr>
          </a:p>
          <a:p>
            <a:pPr algn="just">
              <a:lnSpc>
                <a:spcPct val="115000"/>
              </a:lnSpc>
              <a:spcAft>
                <a:spcPts val="0"/>
              </a:spcAft>
            </a:pPr>
            <a:r>
              <a:rPr lang="en-US" b="1" dirty="0">
                <a:solidFill>
                  <a:srgbClr val="FF0000"/>
                </a:solidFill>
                <a:latin typeface="Arial" panose="020B0604020202020204" pitchFamily="34" charset="0"/>
                <a:ea typeface="Times New Roman"/>
                <a:cs typeface="Arial" panose="020B0604020202020204" pitchFamily="34" charset="0"/>
              </a:rPr>
              <a:t>Dismissed</a:t>
            </a:r>
            <a:r>
              <a:rPr lang="en-US" dirty="0">
                <a:solidFill>
                  <a:srgbClr val="FF0000"/>
                </a:solidFill>
                <a:latin typeface="Arial" panose="020B0604020202020204" pitchFamily="34" charset="0"/>
                <a:ea typeface="Times New Roman"/>
                <a:cs typeface="Arial" panose="020B0604020202020204" pitchFamily="34" charset="0"/>
              </a:rPr>
              <a:t> </a:t>
            </a:r>
            <a:r>
              <a:rPr lang="en-US" dirty="0">
                <a:latin typeface="Arial" panose="020B0604020202020204" pitchFamily="34" charset="0"/>
                <a:ea typeface="Times New Roman"/>
                <a:cs typeface="Arial" panose="020B0604020202020204" pitchFamily="34" charset="0"/>
              </a:rPr>
              <a:t>- a situation in which the CPR's Legal Office must be consulted, so that it can assist it in the request for legal aid and appeal within 20 days to the Supreme Administrative Court.</a:t>
            </a:r>
            <a:endParaRPr lang="pt-PT" sz="2800"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354292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normAutofit/>
          </a:bodyPr>
          <a:lstStyle/>
          <a:p>
            <a:pPr marL="342900" lvl="0" indent="-342900">
              <a:lnSpc>
                <a:spcPct val="115000"/>
              </a:lnSpc>
              <a:spcBef>
                <a:spcPct val="20000"/>
              </a:spcBef>
            </a:pPr>
            <a:r>
              <a:rPr lang="en-US" sz="3200" dirty="0">
                <a:solidFill>
                  <a:srgbClr val="006600"/>
                </a:solidFill>
                <a:latin typeface="Arial" panose="020B0604020202020204" pitchFamily="34" charset="0"/>
                <a:ea typeface="Times New Roman"/>
                <a:cs typeface="Arial" panose="020B0604020202020204" pitchFamily="34" charset="0"/>
              </a:rPr>
              <a:t>ACCOMMODATION AND HOUSING</a:t>
            </a:r>
            <a:endParaRPr lang="pt-PT" sz="3200" dirty="0">
              <a:solidFill>
                <a:srgbClr val="006600"/>
              </a:solidFill>
              <a:latin typeface="Arial" panose="020B0604020202020204" pitchFamily="34" charset="0"/>
              <a:cs typeface="Arial" panose="020B0604020202020204" pitchFamily="34" charset="0"/>
            </a:endParaRPr>
          </a:p>
        </p:txBody>
      </p:sp>
      <p:sp>
        <p:nvSpPr>
          <p:cNvPr id="3" name="Marcador de Posição de Conteúdo 2"/>
          <p:cNvSpPr>
            <a:spLocks noGrp="1"/>
          </p:cNvSpPr>
          <p:nvPr>
            <p:ph idx="1"/>
          </p:nvPr>
        </p:nvSpPr>
        <p:spPr>
          <a:xfrm>
            <a:off x="457200" y="1268760"/>
            <a:ext cx="8229600" cy="5256584"/>
          </a:xfrm>
        </p:spPr>
        <p:txBody>
          <a:bodyPr>
            <a:normAutofit fontScale="77500" lnSpcReduction="20000"/>
          </a:bodyPr>
          <a:lstStyle/>
          <a:p>
            <a:pPr>
              <a:lnSpc>
                <a:spcPct val="115000"/>
              </a:lnSpc>
              <a:spcAft>
                <a:spcPts val="600"/>
              </a:spcAft>
            </a:pPr>
            <a:r>
              <a:rPr lang="en-US" b="1" dirty="0">
                <a:latin typeface="Arial" panose="020B0604020202020204" pitchFamily="34" charset="0"/>
                <a:ea typeface="Times New Roman"/>
                <a:cs typeface="Arial" panose="020B0604020202020204" pitchFamily="34" charset="0"/>
              </a:rPr>
              <a:t>Portuguese Council for Refugees </a:t>
            </a:r>
            <a:r>
              <a:rPr lang="en-US" dirty="0">
                <a:latin typeface="Arial" panose="020B0604020202020204" pitchFamily="34" charset="0"/>
                <a:ea typeface="Times New Roman"/>
                <a:cs typeface="Arial" panose="020B0604020202020204" pitchFamily="34" charset="0"/>
              </a:rPr>
              <a:t>has a </a:t>
            </a:r>
            <a:r>
              <a:rPr lang="en-US" b="1" dirty="0">
                <a:latin typeface="Arial" panose="020B0604020202020204" pitchFamily="34" charset="0"/>
                <a:ea typeface="Times New Roman"/>
                <a:cs typeface="Arial" panose="020B0604020202020204" pitchFamily="34" charset="0"/>
              </a:rPr>
              <a:t>Reception Center </a:t>
            </a:r>
            <a:r>
              <a:rPr lang="en-US" dirty="0">
                <a:latin typeface="Arial" panose="020B0604020202020204" pitchFamily="34" charset="0"/>
                <a:ea typeface="Times New Roman"/>
                <a:cs typeface="Arial" panose="020B0604020202020204" pitchFamily="34" charset="0"/>
              </a:rPr>
              <a:t>where applicants can stay for a month while awaiting the decision on the admissibility of the request;</a:t>
            </a:r>
            <a:endParaRPr lang="pt-PT" sz="2800" dirty="0">
              <a:latin typeface="Arial" panose="020B0604020202020204" pitchFamily="34" charset="0"/>
              <a:ea typeface="Calibri"/>
              <a:cs typeface="Arial" panose="020B0604020202020204" pitchFamily="34" charset="0"/>
            </a:endParaRPr>
          </a:p>
          <a:p>
            <a:pPr>
              <a:lnSpc>
                <a:spcPct val="115000"/>
              </a:lnSpc>
              <a:spcAft>
                <a:spcPts val="600"/>
              </a:spcAft>
            </a:pPr>
            <a:r>
              <a:rPr lang="pt-PT" dirty="0">
                <a:latin typeface="Arial" panose="020B0604020202020204" pitchFamily="34" charset="0"/>
                <a:ea typeface="Times New Roman"/>
                <a:cs typeface="Arial" panose="020B0604020202020204" pitchFamily="34" charset="0"/>
              </a:rPr>
              <a:t>Social </a:t>
            </a:r>
            <a:r>
              <a:rPr lang="pt-PT" dirty="0" err="1">
                <a:latin typeface="Arial" panose="020B0604020202020204" pitchFamily="34" charset="0"/>
                <a:ea typeface="Times New Roman"/>
                <a:cs typeface="Arial" panose="020B0604020202020204" pitchFamily="34" charset="0"/>
              </a:rPr>
              <a:t>Emergency</a:t>
            </a:r>
            <a:r>
              <a:rPr lang="pt-PT" dirty="0">
                <a:latin typeface="Arial" panose="020B0604020202020204" pitchFamily="34" charset="0"/>
                <a:ea typeface="Times New Roman"/>
                <a:cs typeface="Arial" panose="020B0604020202020204" pitchFamily="34" charset="0"/>
              </a:rPr>
              <a:t> </a:t>
            </a:r>
            <a:r>
              <a:rPr lang="pt-PT" dirty="0" err="1">
                <a:latin typeface="Arial" panose="020B0604020202020204" pitchFamily="34" charset="0"/>
                <a:ea typeface="Times New Roman"/>
                <a:cs typeface="Arial" panose="020B0604020202020204" pitchFamily="34" charset="0"/>
              </a:rPr>
              <a:t>Division</a:t>
            </a:r>
            <a:r>
              <a:rPr lang="pt-PT" dirty="0">
                <a:latin typeface="Arial" panose="020B0604020202020204" pitchFamily="34" charset="0"/>
                <a:ea typeface="Times New Roman"/>
                <a:cs typeface="Arial" panose="020B0604020202020204" pitchFamily="34" charset="0"/>
              </a:rPr>
              <a:t> of </a:t>
            </a:r>
            <a:r>
              <a:rPr lang="pt-PT" dirty="0" err="1">
                <a:latin typeface="Arial" panose="020B0604020202020204" pitchFamily="34" charset="0"/>
                <a:ea typeface="Times New Roman"/>
                <a:cs typeface="Arial" panose="020B0604020202020204" pitchFamily="34" charset="0"/>
              </a:rPr>
              <a:t>the</a:t>
            </a:r>
            <a:r>
              <a:rPr lang="pt-PT" dirty="0">
                <a:latin typeface="Arial" panose="020B0604020202020204" pitchFamily="34" charset="0"/>
                <a:ea typeface="Times New Roman"/>
                <a:cs typeface="Arial" panose="020B0604020202020204" pitchFamily="34" charset="0"/>
              </a:rPr>
              <a:t> Santa Casa da Misericórdia de Lisboa s</a:t>
            </a:r>
            <a:r>
              <a:rPr lang="en-US" dirty="0" err="1">
                <a:latin typeface="Arial" panose="020B0604020202020204" pitchFamily="34" charset="0"/>
                <a:ea typeface="Times New Roman"/>
                <a:cs typeface="Arial" panose="020B0604020202020204" pitchFamily="34" charset="0"/>
              </a:rPr>
              <a:t>upport</a:t>
            </a:r>
            <a:r>
              <a:rPr lang="en-US" dirty="0">
                <a:latin typeface="Arial" panose="020B0604020202020204" pitchFamily="34" charset="0"/>
                <a:ea typeface="Times New Roman"/>
                <a:cs typeface="Arial" panose="020B0604020202020204" pitchFamily="34" charset="0"/>
              </a:rPr>
              <a:t> for vulnerable cases;</a:t>
            </a:r>
          </a:p>
          <a:p>
            <a:pPr>
              <a:lnSpc>
                <a:spcPct val="115000"/>
              </a:lnSpc>
              <a:spcAft>
                <a:spcPts val="600"/>
              </a:spcAft>
            </a:pPr>
            <a:r>
              <a:rPr lang="en-US" dirty="0">
                <a:latin typeface="Arial" panose="020B0604020202020204" pitchFamily="34" charset="0"/>
                <a:ea typeface="Times New Roman"/>
                <a:cs typeface="Arial" panose="020B0604020202020204" pitchFamily="34" charset="0"/>
              </a:rPr>
              <a:t>Transitory accommodation </a:t>
            </a:r>
            <a:r>
              <a:rPr lang="en-US" sz="3300" dirty="0">
                <a:solidFill>
                  <a:prstClr val="black"/>
                </a:solidFill>
                <a:latin typeface="Arial" panose="020B0604020202020204" pitchFamily="34" charset="0"/>
                <a:ea typeface="Times New Roman"/>
                <a:cs typeface="Arial" panose="020B0604020202020204" pitchFamily="34" charset="0"/>
              </a:rPr>
              <a:t>as people await</a:t>
            </a:r>
            <a:r>
              <a:rPr lang="en-US" dirty="0">
                <a:latin typeface="Arial" panose="020B0604020202020204" pitchFamily="34" charset="0"/>
                <a:ea typeface="Times New Roman"/>
                <a:cs typeface="Arial" panose="020B0604020202020204" pitchFamily="34" charset="0"/>
              </a:rPr>
              <a:t> the decision of the authorities on the application for asylum:   Salvation Army Reception Center (Shelter Center for the Homeless);</a:t>
            </a:r>
            <a:endParaRPr lang="pt-PT" sz="2800" dirty="0">
              <a:latin typeface="Arial" panose="020B0604020202020204" pitchFamily="34" charset="0"/>
              <a:ea typeface="Calibri"/>
              <a:cs typeface="Arial" panose="020B0604020202020204" pitchFamily="34" charset="0"/>
            </a:endParaRPr>
          </a:p>
          <a:p>
            <a:pPr>
              <a:lnSpc>
                <a:spcPct val="115000"/>
              </a:lnSpc>
              <a:spcAft>
                <a:spcPts val="0"/>
              </a:spcAft>
            </a:pPr>
            <a:r>
              <a:rPr lang="en-US" dirty="0">
                <a:latin typeface="Arial" panose="020B0604020202020204" pitchFamily="34" charset="0"/>
                <a:ea typeface="Times New Roman"/>
                <a:cs typeface="Arial" panose="020B0604020202020204" pitchFamily="34" charset="0"/>
              </a:rPr>
              <a:t>In addition to these options, applicants may also rent rooms or parts of the home.</a:t>
            </a:r>
            <a:endParaRPr lang="pt-PT" dirty="0"/>
          </a:p>
        </p:txBody>
      </p:sp>
    </p:spTree>
    <p:extLst>
      <p:ext uri="{BB962C8B-B14F-4D97-AF65-F5344CB8AC3E}">
        <p14:creationId xmlns:p14="http://schemas.microsoft.com/office/powerpoint/2010/main" val="2306056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Refugee</a:t>
            </a:r>
            <a:r>
              <a:rPr lang="pt-PT" dirty="0"/>
              <a:t> </a:t>
            </a:r>
            <a:r>
              <a:rPr lang="pt-PT" dirty="0" err="1"/>
              <a:t>Shelter</a:t>
            </a:r>
            <a:r>
              <a:rPr lang="pt-PT" dirty="0"/>
              <a:t> </a:t>
            </a:r>
            <a:r>
              <a:rPr lang="pt-PT" dirty="0" err="1"/>
              <a:t>Center</a:t>
            </a:r>
            <a:r>
              <a:rPr lang="pt-PT" dirty="0"/>
              <a:t> in Loures (CAR)</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00809"/>
            <a:ext cx="8229600" cy="3927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74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WELCOME HOUSE FOR REFUGEE CHILDREN (C.A.C.R.)</a:t>
            </a:r>
            <a:endParaRPr lang="pt-PT"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166969"/>
            <a:ext cx="8229600" cy="3392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198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Space</a:t>
            </a:r>
            <a:r>
              <a:rPr lang="pt-PT" dirty="0"/>
              <a:t> "</a:t>
            </a:r>
            <a:r>
              <a:rPr lang="pt-PT" dirty="0" err="1"/>
              <a:t>The</a:t>
            </a:r>
            <a:r>
              <a:rPr lang="pt-PT" dirty="0"/>
              <a:t> </a:t>
            </a:r>
            <a:r>
              <a:rPr lang="pt-PT" dirty="0" err="1"/>
              <a:t>Child</a:t>
            </a:r>
            <a:r>
              <a:rPr lang="pt-PT" dirty="0"/>
              <a:t>“, in Bobadela (Loures)</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4900" y="1958181"/>
            <a:ext cx="69342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647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lstStyle/>
          <a:p>
            <a:pPr>
              <a:lnSpc>
                <a:spcPct val="115000"/>
              </a:lnSpc>
              <a:spcAft>
                <a:spcPts val="0"/>
              </a:spcAft>
            </a:pPr>
            <a:r>
              <a:rPr lang="en-US" sz="3200" b="1" dirty="0">
                <a:solidFill>
                  <a:srgbClr val="006600"/>
                </a:solidFill>
                <a:latin typeface="Arial" panose="020B0604020202020204" pitchFamily="34" charset="0"/>
                <a:ea typeface="Times New Roman"/>
                <a:cs typeface="Arial" panose="020B0604020202020204" pitchFamily="34" charset="0"/>
              </a:rPr>
              <a:t>HEALTH ASSISTANCE </a:t>
            </a:r>
            <a:endParaRPr lang="pt-PT" sz="4000" b="1" dirty="0">
              <a:solidFill>
                <a:srgbClr val="006600"/>
              </a:solidFill>
              <a:ea typeface="Calibri"/>
              <a:cs typeface="Times New Roman"/>
            </a:endParaRPr>
          </a:p>
        </p:txBody>
      </p:sp>
      <p:sp>
        <p:nvSpPr>
          <p:cNvPr id="3" name="Marcador de Posição de Conteúdo 2"/>
          <p:cNvSpPr>
            <a:spLocks noGrp="1"/>
          </p:cNvSpPr>
          <p:nvPr>
            <p:ph idx="1"/>
          </p:nvPr>
        </p:nvSpPr>
        <p:spPr>
          <a:xfrm>
            <a:off x="457200" y="1268760"/>
            <a:ext cx="8229600" cy="4857403"/>
          </a:xfrm>
        </p:spPr>
        <p:txBody>
          <a:bodyPr>
            <a:normAutofit fontScale="85000" lnSpcReduction="20000"/>
          </a:bodyPr>
          <a:lstStyle/>
          <a:p>
            <a:pPr algn="just">
              <a:lnSpc>
                <a:spcPct val="115000"/>
              </a:lnSpc>
              <a:spcAft>
                <a:spcPts val="0"/>
              </a:spcAft>
            </a:pPr>
            <a:r>
              <a:rPr lang="en-US" sz="3300" dirty="0">
                <a:latin typeface="Arial" panose="020B0604020202020204" pitchFamily="34" charset="0"/>
                <a:ea typeface="Times New Roman"/>
                <a:cs typeface="Arial" panose="020B0604020202020204" pitchFamily="34" charset="0"/>
              </a:rPr>
              <a:t>Regardless of whether they are holders of Residence Permit (provisional or not), asylum seekers, stateless persons and refugees are entitled to medical and medical assistance on equal terms with the Portuguese population.</a:t>
            </a:r>
            <a:endParaRPr lang="pt-PT" sz="3300" dirty="0">
              <a:latin typeface="Arial" panose="020B0604020202020204" pitchFamily="34" charset="0"/>
              <a:ea typeface="Calibri"/>
              <a:cs typeface="Arial" panose="020B0604020202020204" pitchFamily="34" charset="0"/>
            </a:endParaRPr>
          </a:p>
          <a:p>
            <a:pPr marL="0" indent="0" algn="just">
              <a:lnSpc>
                <a:spcPct val="115000"/>
              </a:lnSpc>
              <a:spcAft>
                <a:spcPts val="0"/>
              </a:spcAft>
              <a:buNone/>
            </a:pPr>
            <a:endParaRPr lang="pt-PT" sz="2300" dirty="0">
              <a:latin typeface="Arial" panose="020B0604020202020204" pitchFamily="34" charset="0"/>
              <a:ea typeface="Calibri"/>
              <a:cs typeface="Arial" panose="020B0604020202020204" pitchFamily="34" charset="0"/>
            </a:endParaRPr>
          </a:p>
          <a:p>
            <a:pPr algn="just">
              <a:lnSpc>
                <a:spcPct val="115000"/>
              </a:lnSpc>
              <a:spcAft>
                <a:spcPts val="0"/>
              </a:spcAft>
            </a:pPr>
            <a:r>
              <a:rPr lang="en-US" sz="3300" dirty="0">
                <a:latin typeface="Arial" panose="020B0604020202020204" pitchFamily="34" charset="0"/>
                <a:ea typeface="Times New Roman"/>
                <a:cs typeface="Arial" panose="020B0604020202020204" pitchFamily="34" charset="0"/>
              </a:rPr>
              <a:t>This means that they have the right:</a:t>
            </a:r>
            <a:endParaRPr lang="pt-PT" sz="3300" dirty="0">
              <a:latin typeface="Arial" panose="020B0604020202020204" pitchFamily="34" charset="0"/>
              <a:ea typeface="Calibri"/>
              <a:cs typeface="Arial" panose="020B0604020202020204" pitchFamily="34" charset="0"/>
            </a:endParaRPr>
          </a:p>
          <a:p>
            <a:pPr marL="0" indent="0" algn="just">
              <a:lnSpc>
                <a:spcPct val="115000"/>
              </a:lnSpc>
              <a:spcAft>
                <a:spcPts val="0"/>
              </a:spcAft>
              <a:buNone/>
            </a:pPr>
            <a:r>
              <a:rPr lang="en-US" sz="3300" dirty="0">
                <a:latin typeface="Arial" panose="020B0604020202020204" pitchFamily="34" charset="0"/>
                <a:ea typeface="Times New Roman"/>
                <a:cs typeface="Arial" panose="020B0604020202020204" pitchFamily="34" charset="0"/>
              </a:rPr>
              <a:t>- to enroll in the Health Centers in the residence area;</a:t>
            </a:r>
            <a:endParaRPr lang="pt-PT" sz="3300" dirty="0">
              <a:latin typeface="Arial" panose="020B0604020202020204" pitchFamily="34" charset="0"/>
              <a:ea typeface="Calibri"/>
              <a:cs typeface="Arial" panose="020B0604020202020204" pitchFamily="34" charset="0"/>
            </a:endParaRPr>
          </a:p>
          <a:p>
            <a:pPr marL="0" indent="0" algn="just">
              <a:lnSpc>
                <a:spcPct val="115000"/>
              </a:lnSpc>
              <a:spcAft>
                <a:spcPts val="0"/>
              </a:spcAft>
              <a:buNone/>
            </a:pPr>
            <a:r>
              <a:rPr lang="en-US" sz="3300" dirty="0">
                <a:latin typeface="Arial" panose="020B0604020202020204" pitchFamily="34" charset="0"/>
                <a:ea typeface="Times New Roman"/>
                <a:cs typeface="Arial" panose="020B0604020202020204" pitchFamily="34" charset="0"/>
              </a:rPr>
              <a:t>- to use the Permanent Attendance Services;</a:t>
            </a:r>
            <a:endParaRPr lang="pt-PT" sz="3300" dirty="0">
              <a:latin typeface="Arial" panose="020B0604020202020204" pitchFamily="34" charset="0"/>
              <a:ea typeface="Calibri"/>
              <a:cs typeface="Arial" panose="020B0604020202020204" pitchFamily="34" charset="0"/>
            </a:endParaRPr>
          </a:p>
          <a:p>
            <a:pPr marL="0" indent="0" algn="just">
              <a:lnSpc>
                <a:spcPct val="115000"/>
              </a:lnSpc>
              <a:spcAft>
                <a:spcPts val="0"/>
              </a:spcAft>
              <a:buNone/>
            </a:pPr>
            <a:r>
              <a:rPr lang="en-US" sz="3300" dirty="0">
                <a:latin typeface="Arial" panose="020B0604020202020204" pitchFamily="34" charset="0"/>
                <a:ea typeface="Times New Roman"/>
                <a:cs typeface="Arial" panose="020B0604020202020204" pitchFamily="34" charset="0"/>
              </a:rPr>
              <a:t>- to resort to hospital emergencies.</a:t>
            </a:r>
            <a:endParaRPr lang="pt-PT" sz="3300" dirty="0">
              <a:latin typeface="Arial" panose="020B0604020202020204" pitchFamily="34" charset="0"/>
              <a:ea typeface="Calibri"/>
              <a:cs typeface="Arial" panose="020B0604020202020204" pitchFamily="34" charset="0"/>
            </a:endParaRPr>
          </a:p>
          <a:p>
            <a:endParaRPr lang="pt-PT" dirty="0"/>
          </a:p>
        </p:txBody>
      </p:sp>
    </p:spTree>
    <p:extLst>
      <p:ext uri="{BB962C8B-B14F-4D97-AF65-F5344CB8AC3E}">
        <p14:creationId xmlns:p14="http://schemas.microsoft.com/office/powerpoint/2010/main" val="3603687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nSpc>
                <a:spcPct val="115000"/>
              </a:lnSpc>
              <a:spcAft>
                <a:spcPts val="0"/>
              </a:spcAft>
            </a:pPr>
            <a:r>
              <a:rPr lang="pt-PT" sz="3600" b="1" dirty="0">
                <a:solidFill>
                  <a:srgbClr val="006600"/>
                </a:solidFill>
                <a:latin typeface="Arial" panose="020B0604020202020204" pitchFamily="34" charset="0"/>
                <a:ea typeface="Times New Roman"/>
                <a:cs typeface="Arial" panose="020B0604020202020204" pitchFamily="34" charset="0"/>
              </a:rPr>
              <a:t>EMPLOYMENT AND VOCATIONAL TRAINING</a:t>
            </a:r>
            <a:endParaRPr lang="pt-PT" dirty="0">
              <a:solidFill>
                <a:srgbClr val="006600"/>
              </a:solidFill>
            </a:endParaRPr>
          </a:p>
        </p:txBody>
      </p:sp>
      <p:sp>
        <p:nvSpPr>
          <p:cNvPr id="3" name="Marcador de Posição de Conteúdo 2"/>
          <p:cNvSpPr>
            <a:spLocks noGrp="1"/>
          </p:cNvSpPr>
          <p:nvPr>
            <p:ph idx="1"/>
          </p:nvPr>
        </p:nvSpPr>
        <p:spPr/>
        <p:txBody>
          <a:bodyPr>
            <a:normAutofit fontScale="55000" lnSpcReduction="20000"/>
          </a:bodyPr>
          <a:lstStyle/>
          <a:p>
            <a:pPr algn="just">
              <a:lnSpc>
                <a:spcPct val="150000"/>
              </a:lnSpc>
              <a:spcAft>
                <a:spcPts val="0"/>
              </a:spcAft>
            </a:pPr>
            <a:r>
              <a:rPr lang="en-US" sz="4200" dirty="0">
                <a:latin typeface="Arial" panose="020B0604020202020204" pitchFamily="34" charset="0"/>
                <a:ea typeface="Times New Roman"/>
                <a:cs typeface="Arial" panose="020B0604020202020204" pitchFamily="34" charset="0"/>
              </a:rPr>
              <a:t>Before an Interim Residence Authorization is granted, it is not possible for an asylum seeker to have access to or pursue any professional activity, as well as receive professional training.</a:t>
            </a:r>
            <a:endParaRPr lang="pt-PT" sz="4200" dirty="0">
              <a:latin typeface="Arial" panose="020B0604020202020204" pitchFamily="34" charset="0"/>
              <a:ea typeface="Calibri"/>
              <a:cs typeface="Arial" panose="020B0604020202020204" pitchFamily="34" charset="0"/>
            </a:endParaRPr>
          </a:p>
          <a:p>
            <a:pPr algn="just">
              <a:lnSpc>
                <a:spcPct val="150000"/>
              </a:lnSpc>
              <a:spcAft>
                <a:spcPts val="0"/>
              </a:spcAft>
            </a:pPr>
            <a:r>
              <a:rPr lang="en-US" sz="4200" dirty="0">
                <a:latin typeface="Arial" panose="020B0604020202020204" pitchFamily="34" charset="0"/>
                <a:ea typeface="Times New Roman"/>
                <a:cs typeface="Arial" panose="020B0604020202020204" pitchFamily="34" charset="0"/>
              </a:rPr>
              <a:t>It´s only after the granting of the Residence Permit that a foreigner is considered fully qualified to reside in Portugal, at which time they can pursue a profession.</a:t>
            </a:r>
            <a:endParaRPr lang="pt-PT" sz="4200" dirty="0">
              <a:latin typeface="Arial" panose="020B0604020202020204" pitchFamily="34" charset="0"/>
              <a:ea typeface="Calibri"/>
              <a:cs typeface="Arial" panose="020B0604020202020204" pitchFamily="34" charset="0"/>
            </a:endParaRPr>
          </a:p>
          <a:p>
            <a:pPr algn="just">
              <a:lnSpc>
                <a:spcPct val="150000"/>
              </a:lnSpc>
              <a:spcAft>
                <a:spcPts val="0"/>
              </a:spcAft>
            </a:pPr>
            <a:r>
              <a:rPr lang="en-US" sz="4200" dirty="0">
                <a:latin typeface="Arial" panose="020B0604020202020204" pitchFamily="34" charset="0"/>
                <a:ea typeface="Times New Roman"/>
                <a:cs typeface="Arial" panose="020B0604020202020204" pitchFamily="34" charset="0"/>
              </a:rPr>
              <a:t>But the conditions of refugee access to work are not the same as for national citizens</a:t>
            </a:r>
            <a:r>
              <a:rPr lang="en-US" dirty="0">
                <a:latin typeface="Arial"/>
                <a:ea typeface="Times New Roman"/>
                <a:cs typeface="Times New Roman"/>
              </a:rPr>
              <a:t>.</a:t>
            </a:r>
            <a:endParaRPr lang="pt-PT" sz="2800" dirty="0">
              <a:ea typeface="Calibri"/>
              <a:cs typeface="Times New Roman"/>
            </a:endParaRPr>
          </a:p>
          <a:p>
            <a:endParaRPr lang="pt-PT" dirty="0"/>
          </a:p>
        </p:txBody>
      </p:sp>
    </p:spTree>
    <p:extLst>
      <p:ext uri="{BB962C8B-B14F-4D97-AF65-F5344CB8AC3E}">
        <p14:creationId xmlns:p14="http://schemas.microsoft.com/office/powerpoint/2010/main" val="59585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normAutofit/>
          </a:bodyPr>
          <a:lstStyle/>
          <a:p>
            <a:pPr>
              <a:lnSpc>
                <a:spcPct val="115000"/>
              </a:lnSpc>
              <a:spcAft>
                <a:spcPts val="0"/>
              </a:spcAft>
            </a:pPr>
            <a:r>
              <a:rPr lang="pt-PT" sz="3200" dirty="0">
                <a:solidFill>
                  <a:srgbClr val="006600"/>
                </a:solidFill>
                <a:latin typeface="Arial" panose="020B0604020202020204" pitchFamily="34" charset="0"/>
                <a:ea typeface="Times New Roman"/>
                <a:cs typeface="Arial" panose="020B0604020202020204" pitchFamily="34" charset="0"/>
              </a:rPr>
              <a:t>EDUCATION</a:t>
            </a:r>
            <a:endParaRPr lang="pt-PT" sz="3200" dirty="0">
              <a:solidFill>
                <a:srgbClr val="006600"/>
              </a:solidFill>
              <a:latin typeface="Arial" panose="020B0604020202020204" pitchFamily="34" charset="0"/>
              <a:cs typeface="Arial" panose="020B0604020202020204" pitchFamily="34" charset="0"/>
            </a:endParaRPr>
          </a:p>
        </p:txBody>
      </p:sp>
      <p:sp>
        <p:nvSpPr>
          <p:cNvPr id="3" name="Marcador de Posição de Conteúdo 2"/>
          <p:cNvSpPr>
            <a:spLocks noGrp="1"/>
          </p:cNvSpPr>
          <p:nvPr>
            <p:ph idx="1"/>
          </p:nvPr>
        </p:nvSpPr>
        <p:spPr>
          <a:xfrm>
            <a:off x="457200" y="1340768"/>
            <a:ext cx="8229600" cy="4785395"/>
          </a:xfrm>
        </p:spPr>
        <p:txBody>
          <a:bodyPr>
            <a:normAutofit fontScale="85000" lnSpcReduction="10000"/>
          </a:bodyPr>
          <a:lstStyle/>
          <a:p>
            <a:pPr algn="just">
              <a:lnSpc>
                <a:spcPct val="115000"/>
              </a:lnSpc>
              <a:spcAft>
                <a:spcPts val="600"/>
              </a:spcAft>
            </a:pPr>
            <a:r>
              <a:rPr lang="en-US" dirty="0">
                <a:latin typeface="Arial" panose="020B0604020202020204" pitchFamily="34" charset="0"/>
                <a:ea typeface="Times New Roman"/>
                <a:cs typeface="Arial" panose="020B0604020202020204" pitchFamily="34" charset="0"/>
              </a:rPr>
              <a:t>With regard to access to education, the following should be distinguished:</a:t>
            </a:r>
            <a:endParaRPr lang="pt-PT" sz="2800" dirty="0">
              <a:latin typeface="Arial" panose="020B0604020202020204" pitchFamily="34" charset="0"/>
              <a:ea typeface="Calibri"/>
              <a:cs typeface="Arial" panose="020B0604020202020204" pitchFamily="34" charset="0"/>
            </a:endParaRPr>
          </a:p>
          <a:p>
            <a:pPr algn="just">
              <a:lnSpc>
                <a:spcPct val="115000"/>
              </a:lnSpc>
              <a:spcAft>
                <a:spcPts val="600"/>
              </a:spcAft>
            </a:pPr>
            <a:r>
              <a:rPr lang="en-US" dirty="0">
                <a:latin typeface="Arial" panose="020B0604020202020204" pitchFamily="34" charset="0"/>
                <a:ea typeface="Times New Roman"/>
                <a:cs typeface="Arial" panose="020B0604020202020204" pitchFamily="34" charset="0"/>
              </a:rPr>
              <a:t>  situations of school-age individuals;</a:t>
            </a:r>
            <a:endParaRPr lang="pt-PT" sz="2800" dirty="0">
              <a:latin typeface="Arial" panose="020B0604020202020204" pitchFamily="34" charset="0"/>
              <a:ea typeface="Calibri"/>
              <a:cs typeface="Arial" panose="020B0604020202020204" pitchFamily="34" charset="0"/>
            </a:endParaRPr>
          </a:p>
          <a:p>
            <a:pPr algn="just">
              <a:lnSpc>
                <a:spcPct val="115000"/>
              </a:lnSpc>
              <a:spcAft>
                <a:spcPts val="600"/>
              </a:spcAft>
            </a:pPr>
            <a:r>
              <a:rPr lang="en-US" dirty="0">
                <a:latin typeface="Arial" panose="020B0604020202020204" pitchFamily="34" charset="0"/>
                <a:ea typeface="Times New Roman"/>
                <a:cs typeface="Arial" panose="020B0604020202020204" pitchFamily="34" charset="0"/>
              </a:rPr>
              <a:t>  situations of adults who:</a:t>
            </a:r>
            <a:endParaRPr lang="pt-PT" sz="2800" dirty="0">
              <a:latin typeface="Arial" panose="020B0604020202020204" pitchFamily="34" charset="0"/>
              <a:ea typeface="Calibri"/>
              <a:cs typeface="Arial" panose="020B0604020202020204" pitchFamily="34" charset="0"/>
            </a:endParaRPr>
          </a:p>
          <a:p>
            <a:pPr marL="504000" indent="0" algn="just">
              <a:lnSpc>
                <a:spcPct val="115000"/>
              </a:lnSpc>
              <a:spcAft>
                <a:spcPts val="600"/>
              </a:spcAft>
              <a:buNone/>
            </a:pPr>
            <a:r>
              <a:rPr lang="en-US" dirty="0">
                <a:latin typeface="Arial" panose="020B0604020202020204" pitchFamily="34" charset="0"/>
                <a:ea typeface="Times New Roman"/>
                <a:cs typeface="Arial" panose="020B0604020202020204" pitchFamily="34" charset="0"/>
              </a:rPr>
              <a:t>- wish to fulfill compulsory schooling;</a:t>
            </a:r>
            <a:endParaRPr lang="pt-PT" sz="2800" dirty="0">
              <a:latin typeface="Arial" panose="020B0604020202020204" pitchFamily="34" charset="0"/>
              <a:ea typeface="Calibri"/>
              <a:cs typeface="Arial" panose="020B0604020202020204" pitchFamily="34" charset="0"/>
            </a:endParaRPr>
          </a:p>
          <a:p>
            <a:pPr marL="504000" indent="0" algn="just">
              <a:lnSpc>
                <a:spcPct val="115000"/>
              </a:lnSpc>
              <a:spcAft>
                <a:spcPts val="600"/>
              </a:spcAft>
              <a:buNone/>
            </a:pPr>
            <a:r>
              <a:rPr lang="en-US" dirty="0">
                <a:latin typeface="Arial" panose="020B0604020202020204" pitchFamily="34" charset="0"/>
                <a:ea typeface="Times New Roman"/>
                <a:cs typeface="Arial" panose="020B0604020202020204" pitchFamily="34" charset="0"/>
              </a:rPr>
              <a:t>- wish to pursue studies or pursue a professional activity;</a:t>
            </a:r>
            <a:endParaRPr lang="pt-PT" sz="2800" dirty="0">
              <a:latin typeface="Arial" panose="020B0604020202020204" pitchFamily="34" charset="0"/>
              <a:ea typeface="Calibri"/>
              <a:cs typeface="Arial" panose="020B0604020202020204" pitchFamily="34" charset="0"/>
            </a:endParaRPr>
          </a:p>
          <a:p>
            <a:pPr marL="504000" indent="0" algn="just">
              <a:lnSpc>
                <a:spcPct val="115000"/>
              </a:lnSpc>
              <a:buNone/>
            </a:pPr>
            <a:r>
              <a:rPr lang="en-US" dirty="0">
                <a:latin typeface="Arial" panose="020B0604020202020204" pitchFamily="34" charset="0"/>
                <a:ea typeface="Times New Roman"/>
                <a:cs typeface="Arial" panose="020B0604020202020204" pitchFamily="34" charset="0"/>
              </a:rPr>
              <a:t>- they wish to see the training carried out in the country of origin recognized.</a:t>
            </a:r>
            <a:endParaRPr lang="pt-PT" sz="2800" dirty="0">
              <a:latin typeface="Arial" panose="020B0604020202020204" pitchFamily="34" charset="0"/>
              <a:ea typeface="Calibri"/>
              <a:cs typeface="Arial" panose="020B0604020202020204" pitchFamily="34" charset="0"/>
            </a:endParaRPr>
          </a:p>
          <a:p>
            <a:pPr>
              <a:lnSpc>
                <a:spcPct val="115000"/>
              </a:lnSpc>
              <a:spcAft>
                <a:spcPts val="0"/>
              </a:spcAft>
            </a:pPr>
            <a:endParaRPr lang="pt-PT" sz="2800" dirty="0">
              <a:ea typeface="Calibri"/>
              <a:cs typeface="Times New Roman"/>
            </a:endParaRPr>
          </a:p>
          <a:p>
            <a:endParaRPr lang="pt-PT" dirty="0"/>
          </a:p>
        </p:txBody>
      </p:sp>
    </p:spTree>
    <p:extLst>
      <p:ext uri="{BB962C8B-B14F-4D97-AF65-F5344CB8AC3E}">
        <p14:creationId xmlns:p14="http://schemas.microsoft.com/office/powerpoint/2010/main" val="4017558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txBox="1">
            <a:spLocks noGrp="1"/>
          </p:cNvSpPr>
          <p:nvPr>
            <p:ph idx="1"/>
          </p:nvPr>
        </p:nvSpPr>
        <p:spPr>
          <a:xfrm>
            <a:off x="755577" y="1556793"/>
            <a:ext cx="7408331" cy="5112565"/>
          </a:xfrm>
        </p:spPr>
        <p:txBody>
          <a:bodyPr>
            <a:normAutofit fontScale="92500" lnSpcReduction="20000"/>
          </a:bodyPr>
          <a:lstStyle/>
          <a:p>
            <a:pPr lvl="0"/>
            <a:endParaRPr lang="pt-PT"/>
          </a:p>
          <a:p>
            <a:pPr lvl="0"/>
            <a:endParaRPr lang="pt-PT"/>
          </a:p>
          <a:p>
            <a:pPr lvl="0"/>
            <a:endParaRPr lang="pt-PT"/>
          </a:p>
          <a:p>
            <a:pPr lvl="0"/>
            <a:endParaRPr lang="pt-PT"/>
          </a:p>
          <a:p>
            <a:pPr lvl="0"/>
            <a:endParaRPr lang="pt-PT"/>
          </a:p>
          <a:p>
            <a:pPr lvl="0"/>
            <a:endParaRPr lang="pt-PT"/>
          </a:p>
          <a:p>
            <a:pPr lvl="0"/>
            <a:endParaRPr lang="pt-PT"/>
          </a:p>
          <a:p>
            <a:pPr lvl="0"/>
            <a:endParaRPr lang="pt-PT"/>
          </a:p>
          <a:p>
            <a:pPr lvl="0"/>
            <a:endParaRPr lang="pt-PT"/>
          </a:p>
          <a:p>
            <a:pPr lvl="0"/>
            <a:endParaRPr lang="pt-PT"/>
          </a:p>
          <a:p>
            <a:pPr marL="0" lvl="0" indent="0">
              <a:buNone/>
            </a:pPr>
            <a:r>
              <a:rPr lang="pt-PT" sz="900"/>
              <a:t>In: https://www.gazetadopovo.com.br/mundo/mapa-mostra-caminhos-da-migracao-no-mundo-todo-confira-e3vg0z3krooiqot30jstbsu2l</a:t>
            </a:r>
            <a:r>
              <a:rPr lang="pt-PT"/>
              <a:t>/</a:t>
            </a:r>
          </a:p>
        </p:txBody>
      </p:sp>
      <p:sp>
        <p:nvSpPr>
          <p:cNvPr id="3" name="Título 2"/>
          <p:cNvSpPr txBox="1">
            <a:spLocks noGrp="1"/>
          </p:cNvSpPr>
          <p:nvPr>
            <p:ph type="title"/>
          </p:nvPr>
        </p:nvSpPr>
        <p:spPr>
          <a:xfrm>
            <a:off x="457200" y="338328"/>
            <a:ext cx="8229600" cy="858420"/>
          </a:xfrm>
        </p:spPr>
        <p:txBody>
          <a:bodyPr/>
          <a:lstStyle/>
          <a:p>
            <a:pPr lvl="0"/>
            <a:r>
              <a:rPr lang="pt-PT" dirty="0" err="1">
                <a:solidFill>
                  <a:srgbClr val="006600"/>
                </a:solidFill>
              </a:rPr>
              <a:t>World</a:t>
            </a:r>
            <a:r>
              <a:rPr lang="pt-PT" dirty="0">
                <a:solidFill>
                  <a:srgbClr val="006600"/>
                </a:solidFill>
              </a:rPr>
              <a:t> </a:t>
            </a:r>
            <a:r>
              <a:rPr lang="pt-PT" dirty="0" err="1">
                <a:solidFill>
                  <a:srgbClr val="006600"/>
                </a:solidFill>
              </a:rPr>
              <a:t>Migrations</a:t>
            </a:r>
            <a:endParaRPr lang="pt-PT" dirty="0">
              <a:solidFill>
                <a:srgbClr val="006600"/>
              </a:solidFill>
            </a:endParaRPr>
          </a:p>
        </p:txBody>
      </p:sp>
      <p:pic>
        <p:nvPicPr>
          <p:cNvPr id="4" name="Picture 2" descr=" | ReproduÃ§Ã£o/Max Galka/Metrocosm"/>
          <p:cNvPicPr>
            <a:picLocks noChangeAspect="1"/>
          </p:cNvPicPr>
          <p:nvPr/>
        </p:nvPicPr>
        <p:blipFill>
          <a:blip r:embed="rId2"/>
          <a:srcRect/>
          <a:stretch>
            <a:fillRect/>
          </a:stretch>
        </p:blipFill>
        <p:spPr>
          <a:xfrm>
            <a:off x="933307" y="1567345"/>
            <a:ext cx="7308303" cy="4125193"/>
          </a:xfrm>
          <a:prstGeom prst="rect">
            <a:avLst/>
          </a:prstGeom>
          <a:noFill/>
          <a:ln>
            <a:noFill/>
          </a:ln>
        </p:spPr>
      </p:pic>
    </p:spTree>
    <p:extLst>
      <p:ext uri="{BB962C8B-B14F-4D97-AF65-F5344CB8AC3E}">
        <p14:creationId xmlns:p14="http://schemas.microsoft.com/office/powerpoint/2010/main" val="2079700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txBody>
          <a:bodyPr/>
          <a:lstStyle/>
          <a:p>
            <a:r>
              <a:rPr lang="pt-PT" sz="3200" dirty="0">
                <a:solidFill>
                  <a:srgbClr val="006600"/>
                </a:solidFill>
                <a:latin typeface="Arial" panose="020B0604020202020204" pitchFamily="34" charset="0"/>
                <a:ea typeface="Times New Roman"/>
                <a:cs typeface="Arial" panose="020B0604020202020204" pitchFamily="34" charset="0"/>
              </a:rPr>
              <a:t>EDUCATION</a:t>
            </a:r>
            <a:endParaRPr lang="pt-PT" dirty="0"/>
          </a:p>
        </p:txBody>
      </p:sp>
      <p:sp>
        <p:nvSpPr>
          <p:cNvPr id="3" name="Marcador de Posição de Conteúdo 2"/>
          <p:cNvSpPr>
            <a:spLocks noGrp="1"/>
          </p:cNvSpPr>
          <p:nvPr>
            <p:ph idx="1"/>
          </p:nvPr>
        </p:nvSpPr>
        <p:spPr>
          <a:xfrm>
            <a:off x="323528" y="1052736"/>
            <a:ext cx="8496944" cy="5400600"/>
          </a:xfrm>
        </p:spPr>
        <p:txBody>
          <a:bodyPr>
            <a:normAutofit fontScale="70000" lnSpcReduction="20000"/>
          </a:bodyPr>
          <a:lstStyle/>
          <a:p>
            <a:pPr algn="just">
              <a:lnSpc>
                <a:spcPct val="115000"/>
              </a:lnSpc>
              <a:spcAft>
                <a:spcPts val="300"/>
              </a:spcAft>
            </a:pPr>
            <a:r>
              <a:rPr lang="en-US" dirty="0">
                <a:latin typeface="Arial" panose="020B0604020202020204" pitchFamily="34" charset="0"/>
                <a:ea typeface="Times New Roman"/>
                <a:cs typeface="Arial" panose="020B0604020202020204" pitchFamily="34" charset="0"/>
              </a:rPr>
              <a:t>Applicants for school-age asylum and temporary residence permit may attend compulsory schooling under the same conditions as nationals.</a:t>
            </a:r>
            <a:endParaRPr lang="pt-PT" sz="2800" dirty="0">
              <a:latin typeface="Arial" panose="020B0604020202020204" pitchFamily="34" charset="0"/>
              <a:ea typeface="Calibri"/>
              <a:cs typeface="Arial" panose="020B0604020202020204" pitchFamily="34" charset="0"/>
            </a:endParaRPr>
          </a:p>
          <a:p>
            <a:pPr algn="just">
              <a:lnSpc>
                <a:spcPct val="115000"/>
              </a:lnSpc>
              <a:spcAft>
                <a:spcPts val="300"/>
              </a:spcAft>
            </a:pPr>
            <a:r>
              <a:rPr lang="en-US" dirty="0">
                <a:latin typeface="Arial" panose="020B0604020202020204" pitchFamily="34" charset="0"/>
                <a:ea typeface="Times New Roman"/>
                <a:cs typeface="Arial" panose="020B0604020202020204" pitchFamily="34" charset="0"/>
              </a:rPr>
              <a:t>If they have documentation of their education in their country of origin, they should request equivalence of their studies in order to be integrated into the Education System.</a:t>
            </a:r>
            <a:endParaRPr lang="pt-PT" sz="2800" dirty="0">
              <a:latin typeface="Arial" panose="020B0604020202020204" pitchFamily="34" charset="0"/>
              <a:ea typeface="Calibri"/>
              <a:cs typeface="Arial" panose="020B0604020202020204" pitchFamily="34" charset="0"/>
            </a:endParaRPr>
          </a:p>
          <a:p>
            <a:pPr algn="just">
              <a:lnSpc>
                <a:spcPct val="115000"/>
              </a:lnSpc>
              <a:spcAft>
                <a:spcPts val="300"/>
              </a:spcAft>
            </a:pPr>
            <a:r>
              <a:rPr lang="en-US" dirty="0">
                <a:latin typeface="Arial" panose="020B0604020202020204" pitchFamily="34" charset="0"/>
                <a:ea typeface="Times New Roman"/>
                <a:cs typeface="Arial" panose="020B0604020202020204" pitchFamily="34" charset="0"/>
              </a:rPr>
              <a:t>If they do not have the required documentation, they should ask for a diagnostic test to be inserted in the Portuguese Teaching System.</a:t>
            </a:r>
            <a:endParaRPr lang="pt-PT" sz="2800" dirty="0">
              <a:latin typeface="Arial" panose="020B0604020202020204" pitchFamily="34" charset="0"/>
              <a:ea typeface="Calibri"/>
              <a:cs typeface="Arial" panose="020B0604020202020204" pitchFamily="34" charset="0"/>
            </a:endParaRPr>
          </a:p>
          <a:p>
            <a:pPr algn="just">
              <a:lnSpc>
                <a:spcPct val="115000"/>
              </a:lnSpc>
              <a:spcAft>
                <a:spcPts val="300"/>
              </a:spcAft>
            </a:pPr>
            <a:r>
              <a:rPr lang="en-US" dirty="0">
                <a:latin typeface="Arial" panose="020B0604020202020204" pitchFamily="34" charset="0"/>
                <a:ea typeface="Times New Roman"/>
                <a:cs typeface="Arial" panose="020B0604020202020204" pitchFamily="34" charset="0"/>
              </a:rPr>
              <a:t>It is very important, the learning of the Portuguese Language. Without the knowledge of the language it is not possible to study and it becomes more difficult to find work.</a:t>
            </a:r>
            <a:endParaRPr lang="pt-PT" sz="2800" dirty="0">
              <a:latin typeface="Arial" panose="020B0604020202020204" pitchFamily="34" charset="0"/>
              <a:ea typeface="Calibri"/>
              <a:cs typeface="Arial" panose="020B0604020202020204" pitchFamily="34" charset="0"/>
            </a:endParaRPr>
          </a:p>
          <a:p>
            <a:pPr algn="just">
              <a:lnSpc>
                <a:spcPct val="115000"/>
              </a:lnSpc>
              <a:spcAft>
                <a:spcPts val="0"/>
              </a:spcAft>
            </a:pPr>
            <a:r>
              <a:rPr lang="en-US" dirty="0">
                <a:latin typeface="Arial" panose="020B0604020202020204" pitchFamily="34" charset="0"/>
                <a:ea typeface="Times New Roman"/>
                <a:cs typeface="Arial" panose="020B0604020202020204" pitchFamily="34" charset="0"/>
              </a:rPr>
              <a:t>The CPR has free Portuguese language courses. These courses also exist in some Universities, Institutes and Language Centers</a:t>
            </a:r>
            <a:r>
              <a:rPr lang="en-US" dirty="0">
                <a:latin typeface="Times New Roman"/>
                <a:ea typeface="Times New Roman"/>
                <a:cs typeface="Times New Roman"/>
              </a:rPr>
              <a:t>.</a:t>
            </a:r>
            <a:endParaRPr lang="pt-PT" sz="2800" dirty="0">
              <a:ea typeface="Calibri"/>
              <a:cs typeface="Times New Roman"/>
            </a:endParaRPr>
          </a:p>
          <a:p>
            <a:endParaRPr lang="pt-PT" dirty="0"/>
          </a:p>
        </p:txBody>
      </p:sp>
    </p:spTree>
    <p:extLst>
      <p:ext uri="{BB962C8B-B14F-4D97-AF65-F5344CB8AC3E}">
        <p14:creationId xmlns:p14="http://schemas.microsoft.com/office/powerpoint/2010/main" val="1278879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txBox="1">
            <a:spLocks noGrp="1"/>
          </p:cNvSpPr>
          <p:nvPr>
            <p:ph idx="1"/>
          </p:nvPr>
        </p:nvSpPr>
        <p:spPr/>
        <p:txBody>
          <a:bodyPr/>
          <a:lstStyle/>
          <a:p>
            <a:endParaRPr lang="pt-PT"/>
          </a:p>
        </p:txBody>
      </p:sp>
      <p:sp>
        <p:nvSpPr>
          <p:cNvPr id="3" name="Título 2"/>
          <p:cNvSpPr txBox="1">
            <a:spLocks noGrp="1"/>
          </p:cNvSpPr>
          <p:nvPr>
            <p:ph type="title"/>
          </p:nvPr>
        </p:nvSpPr>
        <p:spPr>
          <a:xfrm>
            <a:off x="457200" y="338328"/>
            <a:ext cx="8229600" cy="930429"/>
          </a:xfrm>
        </p:spPr>
        <p:txBody>
          <a:bodyPr/>
          <a:lstStyle/>
          <a:p>
            <a:pPr lvl="0"/>
            <a:r>
              <a:rPr lang="pt-PT" sz="3200" dirty="0" err="1">
                <a:solidFill>
                  <a:srgbClr val="006600"/>
                </a:solidFill>
              </a:rPr>
              <a:t>Migrations</a:t>
            </a:r>
            <a:r>
              <a:rPr lang="pt-PT" sz="3200" dirty="0">
                <a:solidFill>
                  <a:srgbClr val="006600"/>
                </a:solidFill>
              </a:rPr>
              <a:t> in </a:t>
            </a:r>
            <a:r>
              <a:rPr lang="pt-PT" sz="3200" dirty="0" err="1">
                <a:solidFill>
                  <a:srgbClr val="006600"/>
                </a:solidFill>
              </a:rPr>
              <a:t>the</a:t>
            </a:r>
            <a:r>
              <a:rPr lang="pt-PT" sz="3200" dirty="0">
                <a:solidFill>
                  <a:srgbClr val="006600"/>
                </a:solidFill>
              </a:rPr>
              <a:t> </a:t>
            </a:r>
            <a:r>
              <a:rPr lang="pt-PT" sz="3200" dirty="0" err="1">
                <a:solidFill>
                  <a:srgbClr val="006600"/>
                </a:solidFill>
              </a:rPr>
              <a:t>Mediterranean</a:t>
            </a:r>
            <a:endParaRPr lang="pt-PT" sz="3200" dirty="0">
              <a:solidFill>
                <a:srgbClr val="006600"/>
              </a:solidFill>
            </a:endParaRPr>
          </a:p>
        </p:txBody>
      </p:sp>
      <p:pic>
        <p:nvPicPr>
          <p:cNvPr id="5" name="Picture 2"/>
          <p:cNvPicPr>
            <a:picLocks noChangeAspect="1"/>
          </p:cNvPicPr>
          <p:nvPr/>
        </p:nvPicPr>
        <p:blipFill>
          <a:blip r:embed="rId2"/>
          <a:srcRect/>
          <a:stretch>
            <a:fillRect/>
          </a:stretch>
        </p:blipFill>
        <p:spPr>
          <a:xfrm>
            <a:off x="971600" y="1772815"/>
            <a:ext cx="7167657" cy="4352857"/>
          </a:xfrm>
          <a:prstGeom prst="rect">
            <a:avLst/>
          </a:prstGeom>
          <a:noFill/>
          <a:ln>
            <a:noFill/>
          </a:ln>
        </p:spPr>
      </p:pic>
    </p:spTree>
    <p:extLst>
      <p:ext uri="{BB962C8B-B14F-4D97-AF65-F5344CB8AC3E}">
        <p14:creationId xmlns:p14="http://schemas.microsoft.com/office/powerpoint/2010/main" val="1526631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p:cNvSpPr txBox="1">
            <a:spLocks noGrp="1"/>
          </p:cNvSpPr>
          <p:nvPr>
            <p:ph type="title"/>
          </p:nvPr>
        </p:nvSpPr>
        <p:spPr>
          <a:xfrm>
            <a:off x="457200" y="338328"/>
            <a:ext cx="8229600" cy="1002438"/>
          </a:xfrm>
        </p:spPr>
        <p:txBody>
          <a:bodyPr/>
          <a:lstStyle/>
          <a:p>
            <a:pPr lvl="0"/>
            <a:r>
              <a:rPr lang="en-US" sz="2800" b="1"/>
              <a:t>Four main entery routes for secundary movements in Europe</a:t>
            </a:r>
            <a:endParaRPr lang="pt-PT" sz="2800" b="1"/>
          </a:p>
        </p:txBody>
      </p:sp>
      <p:pic>
        <p:nvPicPr>
          <p:cNvPr id="3" name="Picture 3"/>
          <p:cNvPicPr>
            <a:picLocks noGrp="1" noChangeAspect="1"/>
          </p:cNvPicPr>
          <p:nvPr>
            <p:ph idx="1"/>
          </p:nvPr>
        </p:nvPicPr>
        <p:blipFill>
          <a:blip r:embed="rId2"/>
          <a:srcRect/>
          <a:stretch>
            <a:fillRect/>
          </a:stretch>
        </p:blipFill>
        <p:spPr>
          <a:xfrm>
            <a:off x="1475656" y="1340768"/>
            <a:ext cx="6264696" cy="5145659"/>
          </a:xfrm>
        </p:spPr>
      </p:pic>
    </p:spTree>
    <p:extLst>
      <p:ext uri="{BB962C8B-B14F-4D97-AF65-F5344CB8AC3E}">
        <p14:creationId xmlns:p14="http://schemas.microsoft.com/office/powerpoint/2010/main" val="138464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txBox="1">
            <a:spLocks noGrp="1"/>
          </p:cNvSpPr>
          <p:nvPr>
            <p:ph idx="1"/>
          </p:nvPr>
        </p:nvSpPr>
        <p:spPr>
          <a:xfrm>
            <a:off x="323523" y="2348883"/>
            <a:ext cx="8352925" cy="3777285"/>
          </a:xfrm>
        </p:spPr>
        <p:txBody>
          <a:bodyPr/>
          <a:lstStyle/>
          <a:p>
            <a:pPr lvl="0" algn="just">
              <a:lnSpc>
                <a:spcPct val="115000"/>
              </a:lnSpc>
              <a:spcAft>
                <a:spcPts val="1000"/>
              </a:spcAft>
            </a:pPr>
            <a:r>
              <a:rPr lang="en-US" sz="3000" dirty="0">
                <a:solidFill>
                  <a:srgbClr val="000000"/>
                </a:solidFill>
                <a:latin typeface="Arial" pitchFamily="34"/>
                <a:cs typeface="Arial" pitchFamily="34"/>
              </a:rPr>
              <a:t>The identification of refugees without resettlement, in an effective and transparent way, guarantees access to the refugees who need them the most, avoiding fraud or arbitrary decisions.</a:t>
            </a:r>
            <a:endParaRPr lang="pt-PT" sz="3000" dirty="0">
              <a:solidFill>
                <a:srgbClr val="000000"/>
              </a:solidFill>
              <a:latin typeface="Arial" pitchFamily="34"/>
              <a:cs typeface="Arial" pitchFamily="34"/>
            </a:endParaRPr>
          </a:p>
          <a:p>
            <a:pPr lvl="0"/>
            <a:endParaRPr lang="pt-PT" dirty="0"/>
          </a:p>
        </p:txBody>
      </p:sp>
      <p:sp>
        <p:nvSpPr>
          <p:cNvPr id="3" name="Título 2"/>
          <p:cNvSpPr txBox="1">
            <a:spLocks noGrp="1"/>
          </p:cNvSpPr>
          <p:nvPr>
            <p:ph type="title"/>
          </p:nvPr>
        </p:nvSpPr>
        <p:spPr>
          <a:xfrm>
            <a:off x="467544" y="548680"/>
            <a:ext cx="8229600" cy="1362478"/>
          </a:xfrm>
        </p:spPr>
        <p:txBody>
          <a:bodyPr>
            <a:normAutofit fontScale="90000"/>
          </a:bodyPr>
          <a:lstStyle/>
          <a:p>
            <a:pPr marL="274320" lvl="0" indent="-274320">
              <a:spcBef>
                <a:spcPts val="600"/>
              </a:spcBef>
              <a:spcAft>
                <a:spcPts val="600"/>
              </a:spcAft>
            </a:pPr>
            <a:r>
              <a:rPr lang="en-US" sz="4000" b="1" dirty="0">
                <a:solidFill>
                  <a:srgbClr val="006600"/>
                </a:solidFill>
                <a:latin typeface="Calibri"/>
                <a:cs typeface="Times New Roman"/>
              </a:rPr>
              <a:t>Step one - identify refugees in need of resettlement</a:t>
            </a:r>
            <a:br>
              <a:rPr lang="pt-PT" sz="2800" b="1" dirty="0">
                <a:solidFill>
                  <a:srgbClr val="000000"/>
                </a:solidFill>
                <a:latin typeface="Calibri"/>
                <a:cs typeface="Times New Roman"/>
              </a:rPr>
            </a:br>
            <a:endParaRPr lang="pt-PT" sz="2800" b="1" dirty="0">
              <a:solidFill>
                <a:srgbClr val="000000"/>
              </a:solidFill>
            </a:endParaRPr>
          </a:p>
        </p:txBody>
      </p:sp>
    </p:spTree>
    <p:extLst>
      <p:ext uri="{BB962C8B-B14F-4D97-AF65-F5344CB8AC3E}">
        <p14:creationId xmlns:p14="http://schemas.microsoft.com/office/powerpoint/2010/main" val="919297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txBox="1">
            <a:spLocks noGrp="1"/>
          </p:cNvSpPr>
          <p:nvPr>
            <p:ph idx="1"/>
          </p:nvPr>
        </p:nvSpPr>
        <p:spPr>
          <a:xfrm>
            <a:off x="395536" y="1772817"/>
            <a:ext cx="8424934" cy="4176464"/>
          </a:xfrm>
        </p:spPr>
        <p:txBody>
          <a:bodyPr/>
          <a:lstStyle/>
          <a:p>
            <a:pPr lvl="0" algn="just">
              <a:lnSpc>
                <a:spcPct val="115000"/>
              </a:lnSpc>
              <a:spcAft>
                <a:spcPts val="1000"/>
              </a:spcAft>
            </a:pPr>
            <a:r>
              <a:rPr lang="en-US" sz="3200" dirty="0">
                <a:solidFill>
                  <a:srgbClr val="000000"/>
                </a:solidFill>
                <a:latin typeface="Calibri"/>
                <a:cs typeface="Times New Roman"/>
              </a:rPr>
              <a:t>If the identification phase falls to UNHCR, with the collaboration of NGOs and International Organizations, it is </a:t>
            </a:r>
            <a:r>
              <a:rPr lang="en-US" dirty="0">
                <a:solidFill>
                  <a:srgbClr val="000000"/>
                </a:solidFill>
                <a:cs typeface="Times New Roman"/>
              </a:rPr>
              <a:t>our country </a:t>
            </a:r>
            <a:r>
              <a:rPr lang="en-US" sz="3200" dirty="0">
                <a:solidFill>
                  <a:srgbClr val="000000"/>
                </a:solidFill>
                <a:latin typeface="Calibri"/>
                <a:cs typeface="Times New Roman"/>
              </a:rPr>
              <a:t>that have the deciding authority to accept refugees who are candidates for reinstatement and to grant them a permanent right of residence</a:t>
            </a:r>
            <a:r>
              <a:rPr lang="en-US" dirty="0">
                <a:solidFill>
                  <a:srgbClr val="000000"/>
                </a:solidFill>
                <a:latin typeface="Calibri"/>
                <a:cs typeface="Times New Roman"/>
              </a:rPr>
              <a:t>.</a:t>
            </a:r>
            <a:endParaRPr lang="pt-PT" dirty="0">
              <a:solidFill>
                <a:srgbClr val="000000"/>
              </a:solidFill>
              <a:latin typeface="Calibri"/>
              <a:cs typeface="Times New Roman"/>
            </a:endParaRPr>
          </a:p>
          <a:p>
            <a:pPr lvl="0"/>
            <a:endParaRPr lang="pt-PT" dirty="0"/>
          </a:p>
        </p:txBody>
      </p:sp>
      <p:sp>
        <p:nvSpPr>
          <p:cNvPr id="3" name="Título 2"/>
          <p:cNvSpPr txBox="1">
            <a:spLocks noGrp="1"/>
          </p:cNvSpPr>
          <p:nvPr>
            <p:ph type="title"/>
          </p:nvPr>
        </p:nvSpPr>
        <p:spPr>
          <a:xfrm>
            <a:off x="467544" y="620688"/>
            <a:ext cx="8229600" cy="714411"/>
          </a:xfrm>
        </p:spPr>
        <p:txBody>
          <a:bodyPr>
            <a:normAutofit fontScale="90000"/>
          </a:bodyPr>
          <a:lstStyle/>
          <a:p>
            <a:pPr marL="274320" lvl="0" indent="-274320">
              <a:lnSpc>
                <a:spcPct val="115000"/>
              </a:lnSpc>
              <a:spcBef>
                <a:spcPts val="600"/>
              </a:spcBef>
              <a:spcAft>
                <a:spcPts val="1000"/>
              </a:spcAft>
            </a:pPr>
            <a:r>
              <a:rPr lang="en-US" sz="3600" b="1" dirty="0">
                <a:solidFill>
                  <a:srgbClr val="006600"/>
                </a:solidFill>
                <a:latin typeface="Calibri"/>
                <a:cs typeface="Times New Roman"/>
              </a:rPr>
              <a:t>Step Two - Selection</a:t>
            </a:r>
            <a:endParaRPr lang="pt-PT" sz="3200" dirty="0">
              <a:solidFill>
                <a:srgbClr val="006600"/>
              </a:solidFill>
            </a:endParaRPr>
          </a:p>
        </p:txBody>
      </p:sp>
    </p:spTree>
    <p:extLst>
      <p:ext uri="{BB962C8B-B14F-4D97-AF65-F5344CB8AC3E}">
        <p14:creationId xmlns:p14="http://schemas.microsoft.com/office/powerpoint/2010/main" val="3961365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txBox="1">
            <a:spLocks noGrp="1"/>
          </p:cNvSpPr>
          <p:nvPr>
            <p:ph idx="1"/>
          </p:nvPr>
        </p:nvSpPr>
        <p:spPr>
          <a:xfrm>
            <a:off x="179515" y="1412775"/>
            <a:ext cx="8784979" cy="5328592"/>
          </a:xfrm>
        </p:spPr>
        <p:txBody>
          <a:bodyPr>
            <a:normAutofit lnSpcReduction="10000"/>
          </a:bodyPr>
          <a:lstStyle/>
          <a:p>
            <a:pPr lvl="0" algn="just">
              <a:lnSpc>
                <a:spcPct val="115000"/>
              </a:lnSpc>
              <a:spcAft>
                <a:spcPts val="1000"/>
              </a:spcAft>
            </a:pPr>
            <a:r>
              <a:rPr lang="en-US" sz="2800" dirty="0">
                <a:solidFill>
                  <a:srgbClr val="000000"/>
                </a:solidFill>
                <a:latin typeface="Calibri"/>
                <a:cs typeface="Times New Roman"/>
              </a:rPr>
              <a:t>The provision of basic information on travel and life in the country of resettlement prior to departure is essential. Future refurbished should have access to pre-departure cultural orientation programs, which will include practical information on the country, setting realistic goals and adopting / developing  the attitudes and skills needed to adapt to the new country. These programs aim to psychologically prepare refugees for the new reality they will face, reducing their anxiety and helping to manage expectations that are sometimes too high.</a:t>
            </a:r>
            <a:endParaRPr lang="pt-PT" sz="2800" dirty="0"/>
          </a:p>
        </p:txBody>
      </p:sp>
      <p:sp>
        <p:nvSpPr>
          <p:cNvPr id="3" name="Título 2"/>
          <p:cNvSpPr txBox="1">
            <a:spLocks noGrp="1"/>
          </p:cNvSpPr>
          <p:nvPr>
            <p:ph type="title"/>
          </p:nvPr>
        </p:nvSpPr>
        <p:spPr>
          <a:xfrm>
            <a:off x="457200" y="338328"/>
            <a:ext cx="8229600" cy="858420"/>
          </a:xfrm>
        </p:spPr>
        <p:txBody>
          <a:bodyPr/>
          <a:lstStyle/>
          <a:p>
            <a:pPr marL="274320" lvl="0" indent="-274320">
              <a:lnSpc>
                <a:spcPct val="115000"/>
              </a:lnSpc>
              <a:spcBef>
                <a:spcPts val="600"/>
              </a:spcBef>
              <a:spcAft>
                <a:spcPts val="1000"/>
              </a:spcAft>
            </a:pPr>
            <a:r>
              <a:rPr lang="en-US" sz="3600" b="1" dirty="0">
                <a:solidFill>
                  <a:srgbClr val="006600"/>
                </a:solidFill>
                <a:latin typeface="Calibri"/>
                <a:cs typeface="Times New Roman"/>
              </a:rPr>
              <a:t>Step Three - Preparation for departure</a:t>
            </a:r>
            <a:endParaRPr lang="pt-PT" sz="3600" b="1" dirty="0">
              <a:solidFill>
                <a:srgbClr val="006600"/>
              </a:solidFill>
            </a:endParaRPr>
          </a:p>
        </p:txBody>
      </p:sp>
    </p:spTree>
    <p:extLst>
      <p:ext uri="{BB962C8B-B14F-4D97-AF65-F5344CB8AC3E}">
        <p14:creationId xmlns:p14="http://schemas.microsoft.com/office/powerpoint/2010/main" val="2831620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txBox="1">
            <a:spLocks noGrp="1"/>
          </p:cNvSpPr>
          <p:nvPr>
            <p:ph idx="1"/>
          </p:nvPr>
        </p:nvSpPr>
        <p:spPr>
          <a:xfrm>
            <a:off x="323523" y="1412775"/>
            <a:ext cx="8424934" cy="4713393"/>
          </a:xfrm>
        </p:spPr>
        <p:txBody>
          <a:bodyPr/>
          <a:lstStyle/>
          <a:p>
            <a:pPr lvl="0" algn="just"/>
            <a:r>
              <a:rPr lang="en-US" sz="2800">
                <a:latin typeface="Calibri"/>
                <a:cs typeface="Times New Roman"/>
              </a:rPr>
              <a:t>This phase concerns the safe and humane transfer of refugees from the country where they are to the country of resettlement. To this end, it will be necessary to organize the required documentation for travelling, travel documents, usually issued by the consular representation of the country of resettlement, exit and transit visas, assistance during the journey, namely at large airports to ensure boarding on connecting flights .</a:t>
            </a:r>
            <a:endParaRPr lang="pt-PT" sz="2800"/>
          </a:p>
        </p:txBody>
      </p:sp>
      <p:sp>
        <p:nvSpPr>
          <p:cNvPr id="3" name="Título 2"/>
          <p:cNvSpPr txBox="1">
            <a:spLocks noGrp="1"/>
          </p:cNvSpPr>
          <p:nvPr>
            <p:ph type="title"/>
          </p:nvPr>
        </p:nvSpPr>
        <p:spPr>
          <a:xfrm>
            <a:off x="457200" y="338328"/>
            <a:ext cx="8229600" cy="930429"/>
          </a:xfrm>
        </p:spPr>
        <p:txBody>
          <a:bodyPr/>
          <a:lstStyle/>
          <a:p>
            <a:pPr marL="576264" lvl="1" indent="-274320" algn="ctr" rtl="0">
              <a:spcBef>
                <a:spcPts val="500"/>
              </a:spcBef>
            </a:pPr>
            <a:r>
              <a:rPr lang="en-US" sz="3600" b="1" kern="1200" dirty="0">
                <a:solidFill>
                  <a:srgbClr val="006600"/>
                </a:solidFill>
                <a:latin typeface="Calibri"/>
                <a:cs typeface="Times New Roman"/>
              </a:rPr>
              <a:t>Step  Four - The Trip</a:t>
            </a:r>
            <a:endParaRPr lang="pt-PT" sz="3600" b="1" dirty="0">
              <a:solidFill>
                <a:srgbClr val="006600"/>
              </a:solidFill>
            </a:endParaRPr>
          </a:p>
        </p:txBody>
      </p:sp>
    </p:spTree>
    <p:extLst>
      <p:ext uri="{BB962C8B-B14F-4D97-AF65-F5344CB8AC3E}">
        <p14:creationId xmlns:p14="http://schemas.microsoft.com/office/powerpoint/2010/main" val="122720891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1296</Words>
  <Application>Microsoft Office PowerPoint</Application>
  <PresentationFormat>Apresentação no Ecrã (4:3)</PresentationFormat>
  <Paragraphs>130</Paragraphs>
  <Slides>30</Slides>
  <Notes>1</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30</vt:i4>
      </vt:variant>
    </vt:vector>
  </HeadingPairs>
  <TitlesOfParts>
    <vt:vector size="37" baseType="lpstr">
      <vt:lpstr>Arial</vt:lpstr>
      <vt:lpstr>Arial Black</vt:lpstr>
      <vt:lpstr>Calibri</vt:lpstr>
      <vt:lpstr>Raleway</vt:lpstr>
      <vt:lpstr>Roboto</vt:lpstr>
      <vt:lpstr>Times New Roman</vt:lpstr>
      <vt:lpstr>Tema do Office</vt:lpstr>
      <vt:lpstr>Escola Básica 2/3 Rainha Santa Isabel Portugal  POSTER TIME</vt:lpstr>
      <vt:lpstr>Summary :</vt:lpstr>
      <vt:lpstr>World Migrations</vt:lpstr>
      <vt:lpstr>Migrations in the Mediterranean</vt:lpstr>
      <vt:lpstr>Four main entery routes for secundary movements in Europe</vt:lpstr>
      <vt:lpstr>Step one - identify refugees in need of resettlement </vt:lpstr>
      <vt:lpstr>Step Two - Selection</vt:lpstr>
      <vt:lpstr>Step Three - Preparation for departure</vt:lpstr>
      <vt:lpstr>Step  Four - The Trip</vt:lpstr>
      <vt:lpstr>Step  Five - Reception Stage</vt:lpstr>
      <vt:lpstr>Portuguese data</vt:lpstr>
      <vt:lpstr>Apresentação do PowerPoint</vt:lpstr>
      <vt:lpstr>Apresentação do PowerPoint</vt:lpstr>
      <vt:lpstr>Asylum applications in Portugal, 2002-2015 (number of individuals)</vt:lpstr>
      <vt:lpstr>International protection in Portugal (2017</vt:lpstr>
      <vt:lpstr>Reception and Integration of Refugees in Portugal</vt:lpstr>
      <vt:lpstr>The Declaration of Request for Asylum:</vt:lpstr>
      <vt:lpstr>The Statute Determination Procedure  (when the application is filed in national territory)</vt:lpstr>
      <vt:lpstr>Admission of the application</vt:lpstr>
      <vt:lpstr>Vulnerable cases are:</vt:lpstr>
      <vt:lpstr>Apresentação do PowerPoint</vt:lpstr>
      <vt:lpstr>After the instruction, the request can be:</vt:lpstr>
      <vt:lpstr>ACCOMMODATION AND HOUSING</vt:lpstr>
      <vt:lpstr>Refugee Shelter Center in Loures (CAR)</vt:lpstr>
      <vt:lpstr>WELCOME HOUSE FOR REFUGEE CHILDREN (C.A.C.R.)</vt:lpstr>
      <vt:lpstr>Space "The Child“, in Bobadela (Loures)</vt:lpstr>
      <vt:lpstr>HEALTH ASSISTANCE </vt:lpstr>
      <vt:lpstr>EMPLOYMENT AND VOCATIONAL TRAINING</vt:lpstr>
      <vt:lpstr>EDUCATION</vt:lpstr>
      <vt:lpstr>EDUCATION</vt:lpstr>
    </vt:vector>
  </TitlesOfParts>
  <Company>M. E. - GEPE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Escola Básica 2/3 Rainha Santa Isabel Portugal  POSTER TIME</dc:title>
  <dc:creator>Carolina Amado</dc:creator>
  <cp:lastModifiedBy>Albertina Carreira</cp:lastModifiedBy>
  <cp:revision>15</cp:revision>
  <dcterms:created xsi:type="dcterms:W3CDTF">2018-10-31T17:08:44Z</dcterms:created>
  <dcterms:modified xsi:type="dcterms:W3CDTF">2019-01-20T18:19:09Z</dcterms:modified>
</cp:coreProperties>
</file>